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8"/>
  </p:notesMasterIdLst>
  <p:sldIdLst>
    <p:sldId id="256" r:id="rId2"/>
    <p:sldId id="282"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4" r:id="rId23"/>
    <p:sldId id="277" r:id="rId24"/>
    <p:sldId id="278" r:id="rId25"/>
    <p:sldId id="279" r:id="rId26"/>
    <p:sldId id="281" r:id="rId27"/>
    <p:sldId id="303" r:id="rId28"/>
    <p:sldId id="283" r:id="rId29"/>
    <p:sldId id="284" r:id="rId30"/>
    <p:sldId id="286" r:id="rId31"/>
    <p:sldId id="287" r:id="rId32"/>
    <p:sldId id="288" r:id="rId33"/>
    <p:sldId id="291" r:id="rId34"/>
    <p:sldId id="292" r:id="rId35"/>
    <p:sldId id="290" r:id="rId36"/>
    <p:sldId id="289" r:id="rId37"/>
    <p:sldId id="293" r:id="rId38"/>
    <p:sldId id="299" r:id="rId39"/>
    <p:sldId id="294" r:id="rId40"/>
    <p:sldId id="295" r:id="rId41"/>
    <p:sldId id="296" r:id="rId42"/>
    <p:sldId id="297" r:id="rId43"/>
    <p:sldId id="300" r:id="rId44"/>
    <p:sldId id="301" r:id="rId45"/>
    <p:sldId id="258" r:id="rId46"/>
    <p:sldId id="30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0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showLegendKey val="0"/>
            <c:showVal val="0"/>
            <c:showCatName val="0"/>
            <c:showSerName val="0"/>
            <c:showPercent val="1"/>
            <c:showBubbleSize val="0"/>
            <c:showLeaderLines val="1"/>
          </c:dLbls>
          <c:cat>
            <c:strRef>
              <c:f>Sheet1!$A$2:$A$4</c:f>
              <c:strCache>
                <c:ptCount val="3"/>
                <c:pt idx="0">
                  <c:v>Accepted</c:v>
                </c:pt>
                <c:pt idx="1">
                  <c:v>Declined</c:v>
                </c:pt>
                <c:pt idx="2">
                  <c:v>Did not follow up</c:v>
                </c:pt>
              </c:strCache>
            </c:strRef>
          </c:cat>
          <c:val>
            <c:numRef>
              <c:f>Sheet1!$B$2:$B$4</c:f>
              <c:numCache>
                <c:formatCode>General</c:formatCode>
                <c:ptCount val="3"/>
                <c:pt idx="0">
                  <c:v>30</c:v>
                </c:pt>
                <c:pt idx="1">
                  <c:v>42</c:v>
                </c:pt>
                <c:pt idx="2">
                  <c:v>29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2E7E48-EE0A-4CB6-B13B-F0CAD0AABE24}" type="datetimeFigureOut">
              <a:rPr lang="en-US" smtClean="0"/>
              <a:t>4/7/2015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AEC0738-EAF1-4C93-9DE3-03A9F4E49456}" type="slidenum">
              <a:rPr lang="en-US" smtClean="0"/>
              <a:t>‹#›</a:t>
            </a:fld>
            <a:endParaRPr lang="en-US"/>
          </a:p>
        </p:txBody>
      </p:sp>
    </p:spTree>
    <p:extLst>
      <p:ext uri="{BB962C8B-B14F-4D97-AF65-F5344CB8AC3E}">
        <p14:creationId xmlns:p14="http://schemas.microsoft.com/office/powerpoint/2010/main" val="157066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are</a:t>
            </a:r>
            <a:r>
              <a:rPr lang="en-US" baseline="0" dirty="0" smtClean="0"/>
              <a:t> there implications beyond the psychologist’s office?  Does fear of recurrence have relevance for the medical management of cancer survivors?</a:t>
            </a:r>
            <a:endParaRPr lang="en-US" dirty="0"/>
          </a:p>
        </p:txBody>
      </p:sp>
      <p:sp>
        <p:nvSpPr>
          <p:cNvPr id="4" name="Slide Number Placeholder 3"/>
          <p:cNvSpPr>
            <a:spLocks noGrp="1"/>
          </p:cNvSpPr>
          <p:nvPr>
            <p:ph type="sldNum" sz="quarter" idx="10"/>
          </p:nvPr>
        </p:nvSpPr>
        <p:spPr/>
        <p:txBody>
          <a:bodyPr/>
          <a:lstStyle/>
          <a:p>
            <a:fld id="{F7A59081-8094-480E-93F6-E59FCB081CF0}" type="slidenum">
              <a:rPr lang="en-US" smtClean="0"/>
              <a:t>33</a:t>
            </a:fld>
            <a:endParaRPr lang="en-US"/>
          </a:p>
        </p:txBody>
      </p:sp>
    </p:spTree>
    <p:extLst>
      <p:ext uri="{BB962C8B-B14F-4D97-AF65-F5344CB8AC3E}">
        <p14:creationId xmlns:p14="http://schemas.microsoft.com/office/powerpoint/2010/main" val="282801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looking into this fear of recurrence issue further, we began</a:t>
            </a:r>
            <a:r>
              <a:rPr lang="en-US" baseline="0" dirty="0" smtClean="0"/>
              <a:t> to see that it had clear implications for patient quality of life not to mention implications for the healthcare utilization and tertiary prevention.  But the research to date on fear of recurrence is relatively limited; we set out to learn more without own independent research.</a:t>
            </a:r>
            <a:endParaRPr lang="en-US" dirty="0"/>
          </a:p>
        </p:txBody>
      </p:sp>
      <p:sp>
        <p:nvSpPr>
          <p:cNvPr id="4" name="Slide Number Placeholder 3"/>
          <p:cNvSpPr>
            <a:spLocks noGrp="1"/>
          </p:cNvSpPr>
          <p:nvPr>
            <p:ph type="sldNum" sz="quarter" idx="10"/>
          </p:nvPr>
        </p:nvSpPr>
        <p:spPr/>
        <p:txBody>
          <a:bodyPr/>
          <a:lstStyle/>
          <a:p>
            <a:fld id="{F7A59081-8094-480E-93F6-E59FCB081CF0}" type="slidenum">
              <a:rPr lang="en-US" smtClean="0"/>
              <a:t>34</a:t>
            </a:fld>
            <a:endParaRPr lang="en-US"/>
          </a:p>
        </p:txBody>
      </p:sp>
    </p:spTree>
    <p:extLst>
      <p:ext uri="{BB962C8B-B14F-4D97-AF65-F5344CB8AC3E}">
        <p14:creationId xmlns:p14="http://schemas.microsoft.com/office/powerpoint/2010/main" val="282801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E11528-034D-4C8D-BCDC-2C78A3AD38C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11528-034D-4C8D-BCDC-2C78A3AD38C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11528-034D-4C8D-BCDC-2C78A3AD38C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11528-034D-4C8D-BCDC-2C78A3AD38C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BC672-D3DF-4886-B0B1-02CBED1DDE61}" type="slidenum">
              <a:rPr lang="en-US" smtClean="0"/>
              <a:t>‹#›</a:t>
            </a:fld>
            <a:endParaRPr 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0200" y="5849802"/>
            <a:ext cx="2746375" cy="93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5791200"/>
            <a:ext cx="25781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11528-034D-4C8D-BCDC-2C78A3AD38C6}"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11528-034D-4C8D-BCDC-2C78A3AD38C6}"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11528-034D-4C8D-BCDC-2C78A3AD38C6}"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11528-034D-4C8D-BCDC-2C78A3AD38C6}"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11528-034D-4C8D-BCDC-2C78A3AD38C6}"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BC672-D3DF-4886-B0B1-02CBED1DDE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11528-034D-4C8D-BCDC-2C78A3AD38C6}"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BC672-D3DF-4886-B0B1-02CBED1DDE6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3E11528-034D-4C8D-BCDC-2C78A3AD38C6}" type="datetimeFigureOut">
              <a:rPr lang="en-US" smtClean="0"/>
              <a:t>4/7/2015</a:t>
            </a:fld>
            <a:endParaRPr lang="en-US"/>
          </a:p>
        </p:txBody>
      </p:sp>
      <p:sp>
        <p:nvSpPr>
          <p:cNvPr id="9" name="Slide Number Placeholder 8"/>
          <p:cNvSpPr>
            <a:spLocks noGrp="1"/>
          </p:cNvSpPr>
          <p:nvPr>
            <p:ph type="sldNum" sz="quarter" idx="11"/>
          </p:nvPr>
        </p:nvSpPr>
        <p:spPr/>
        <p:txBody>
          <a:bodyPr/>
          <a:lstStyle/>
          <a:p>
            <a:fld id="{EAFBC672-D3DF-4886-B0B1-02CBED1DDE6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AFBC672-D3DF-4886-B0B1-02CBED1DDE6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E11528-034D-4C8D-BCDC-2C78A3AD38C6}" type="datetimeFigureOut">
              <a:rPr lang="en-US" smtClean="0"/>
              <a:t>4/7/2015</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077200" cy="2136775"/>
          </a:xfrm>
        </p:spPr>
        <p:txBody>
          <a:bodyPr anchor="ctr" anchorCtr="0"/>
          <a:lstStyle/>
          <a:p>
            <a:r>
              <a:rPr lang="en-US" sz="4800" b="1" dirty="0" smtClean="0">
                <a:solidFill>
                  <a:schemeClr val="tx1">
                    <a:lumMod val="90000"/>
                    <a:lumOff val="10000"/>
                  </a:schemeClr>
                </a:solidFill>
              </a:rPr>
              <a:t>You can’t get there from here:</a:t>
            </a:r>
            <a:br>
              <a:rPr lang="en-US" sz="4800" b="1" dirty="0" smtClean="0">
                <a:solidFill>
                  <a:schemeClr val="tx1">
                    <a:lumMod val="90000"/>
                    <a:lumOff val="10000"/>
                  </a:schemeClr>
                </a:solidFill>
              </a:rPr>
            </a:br>
            <a:r>
              <a:rPr lang="en-US" sz="3000" dirty="0" smtClean="0">
                <a:solidFill>
                  <a:schemeClr val="tx1">
                    <a:lumMod val="90000"/>
                    <a:lumOff val="10000"/>
                  </a:schemeClr>
                </a:solidFill>
                <a:effectLst>
                  <a:outerShdw blurRad="38100" dist="38100" dir="2700000" algn="tl">
                    <a:srgbClr val="000000">
                      <a:alpha val="43137"/>
                    </a:srgbClr>
                  </a:outerShdw>
                </a:effectLst>
              </a:rPr>
              <a:t>Getting the Survivorship Agenda Back on Track</a:t>
            </a:r>
            <a:endParaRPr lang="en-US" sz="3000" dirty="0">
              <a:solidFill>
                <a:schemeClr val="tx1">
                  <a:lumMod val="90000"/>
                  <a:lumOff val="1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4114800"/>
            <a:ext cx="6461760" cy="2438400"/>
          </a:xfrm>
        </p:spPr>
        <p:txBody>
          <a:bodyPr>
            <a:normAutofit/>
          </a:bodyPr>
          <a:lstStyle/>
          <a:p>
            <a:r>
              <a:rPr lang="en-US" dirty="0" smtClean="0">
                <a:solidFill>
                  <a:schemeClr val="accent1">
                    <a:lumMod val="50000"/>
                  </a:schemeClr>
                </a:solidFill>
              </a:rPr>
              <a:t>Scott D. Siegel, Ph.D.</a:t>
            </a:r>
          </a:p>
          <a:p>
            <a:r>
              <a:rPr lang="en-US" dirty="0" smtClean="0">
                <a:solidFill>
                  <a:schemeClr val="accent1">
                    <a:lumMod val="50000"/>
                  </a:schemeClr>
                </a:solidFill>
              </a:rPr>
              <a:t>Licensed Psychologist</a:t>
            </a:r>
          </a:p>
          <a:p>
            <a:r>
              <a:rPr lang="en-US" dirty="0" smtClean="0">
                <a:solidFill>
                  <a:schemeClr val="accent1">
                    <a:lumMod val="50000"/>
                  </a:schemeClr>
                </a:solidFill>
              </a:rPr>
              <a:t>Director, Psychosocial Oncology &amp; Survivorship</a:t>
            </a:r>
          </a:p>
          <a:p>
            <a:r>
              <a:rPr lang="en-US" dirty="0" smtClean="0">
                <a:solidFill>
                  <a:schemeClr val="accent1">
                    <a:lumMod val="50000"/>
                  </a:schemeClr>
                </a:solidFill>
              </a:rPr>
              <a:t>Helen F. Graham Cancer Center &amp; Research Institute</a:t>
            </a:r>
          </a:p>
          <a:p>
            <a:r>
              <a:rPr lang="en-US" dirty="0" smtClean="0">
                <a:solidFill>
                  <a:schemeClr val="accent1">
                    <a:lumMod val="50000"/>
                  </a:schemeClr>
                </a:solidFill>
              </a:rPr>
              <a:t>Christiana Care Health System</a:t>
            </a:r>
            <a:endParaRPr lang="en-US" dirty="0">
              <a:solidFill>
                <a:schemeClr val="accent1">
                  <a:lumMod val="50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2583342" cy="93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4800"/>
            <a:ext cx="3352800" cy="113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078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dirty="0" smtClean="0"/>
              <a:t>Staffing</a:t>
            </a:r>
            <a:endParaRPr lang="en-US" dirty="0"/>
          </a:p>
        </p:txBody>
      </p:sp>
      <p:sp>
        <p:nvSpPr>
          <p:cNvPr id="3" name="Content Placeholder 2"/>
          <p:cNvSpPr>
            <a:spLocks noGrp="1"/>
          </p:cNvSpPr>
          <p:nvPr>
            <p:ph idx="1"/>
          </p:nvPr>
        </p:nvSpPr>
        <p:spPr>
          <a:xfrm>
            <a:off x="152400" y="1143000"/>
            <a:ext cx="8305800" cy="4800600"/>
          </a:xfrm>
        </p:spPr>
        <p:txBody>
          <a:bodyPr>
            <a:normAutofit/>
          </a:bodyPr>
          <a:lstStyle/>
          <a:p>
            <a:r>
              <a:rPr lang="en-US" dirty="0" smtClean="0"/>
              <a:t>1 FTE (40 hours/week x 52 weeks/year) = 2,080 hours/year</a:t>
            </a:r>
          </a:p>
          <a:p>
            <a:r>
              <a:rPr lang="en-US" dirty="0" smtClean="0"/>
              <a:t>Less vacation, sick time, etc. ≈ 2,000 hours/year</a:t>
            </a:r>
          </a:p>
          <a:p>
            <a:r>
              <a:rPr lang="en-US" dirty="0" smtClean="0"/>
              <a:t>If it takes 2 hours/treatment summary &amp; care plan, then </a:t>
            </a:r>
            <a:r>
              <a:rPr lang="en-US" u="sng" dirty="0" smtClean="0"/>
              <a:t>1 FTE can produce 1,000 treatment summaries &amp; care plans/year</a:t>
            </a:r>
          </a:p>
          <a:p>
            <a:r>
              <a:rPr lang="en-US" dirty="0" smtClean="0"/>
              <a:t>HFGCCRI ≈ 3,200 new cancer diagnoses/year	</a:t>
            </a:r>
          </a:p>
          <a:p>
            <a:pPr lvl="1"/>
            <a:r>
              <a:rPr lang="en-US" dirty="0" smtClean="0"/>
              <a:t>Assume 2/3</a:t>
            </a:r>
            <a:r>
              <a:rPr lang="en-US" baseline="30000" dirty="0" smtClean="0"/>
              <a:t>rd</a:t>
            </a:r>
            <a:r>
              <a:rPr lang="en-US" dirty="0" smtClean="0"/>
              <a:t> are being treated with intent to cure</a:t>
            </a:r>
          </a:p>
          <a:p>
            <a:pPr lvl="1"/>
            <a:r>
              <a:rPr lang="en-US" dirty="0" smtClean="0"/>
              <a:t>Approximately 2,144 survivors will require a treatment summary &amp; care plan by 2019</a:t>
            </a:r>
          </a:p>
          <a:p>
            <a:r>
              <a:rPr lang="en-US" dirty="0" smtClean="0"/>
              <a:t>HFGCCRI will require at least 2 FTEs to meet this demand</a:t>
            </a:r>
          </a:p>
          <a:p>
            <a:r>
              <a:rPr lang="en-US" b="1" u="sng" dirty="0" smtClean="0"/>
              <a:t>Not</a:t>
            </a:r>
            <a:r>
              <a:rPr lang="en-US" dirty="0" smtClean="0"/>
              <a:t> a reimbursable service</a:t>
            </a:r>
          </a:p>
          <a:p>
            <a:r>
              <a:rPr lang="en-US" dirty="0" smtClean="0"/>
              <a:t>Salary + fringe = $180,000/year </a:t>
            </a:r>
            <a:r>
              <a:rPr lang="en-US" sz="1600" dirty="0" smtClean="0"/>
              <a:t>(conservative </a:t>
            </a:r>
            <a:r>
              <a:rPr lang="en-US" sz="1600" dirty="0" smtClean="0"/>
              <a:t>estimate, doesn’t include all costs)</a:t>
            </a:r>
            <a:endParaRPr lang="en-US" sz="1600" dirty="0" smtClean="0"/>
          </a:p>
          <a:p>
            <a:r>
              <a:rPr lang="en-US" dirty="0" smtClean="0"/>
              <a:t>No other survivorship services provided</a:t>
            </a:r>
          </a:p>
          <a:p>
            <a:endParaRPr lang="en-US" dirty="0"/>
          </a:p>
        </p:txBody>
      </p:sp>
    </p:spTree>
    <p:extLst>
      <p:ext uri="{BB962C8B-B14F-4D97-AF65-F5344CB8AC3E}">
        <p14:creationId xmlns:p14="http://schemas.microsoft.com/office/powerpoint/2010/main" val="22135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have to be manual?</a:t>
            </a:r>
            <a:endParaRPr lang="en-US" dirty="0"/>
          </a:p>
        </p:txBody>
      </p:sp>
      <p:sp>
        <p:nvSpPr>
          <p:cNvPr id="3" name="Content Placeholder 2"/>
          <p:cNvSpPr>
            <a:spLocks noGrp="1"/>
          </p:cNvSpPr>
          <p:nvPr>
            <p:ph idx="1"/>
          </p:nvPr>
        </p:nvSpPr>
        <p:spPr/>
        <p:txBody>
          <a:bodyPr/>
          <a:lstStyle/>
          <a:p>
            <a:pPr marL="114300" indent="0">
              <a:buNone/>
            </a:pPr>
            <a:r>
              <a:rPr lang="en-US" dirty="0" smtClean="0"/>
              <a:t>What if the required fields can be pre-populated from other systems that already house these data?</a:t>
            </a:r>
            <a:endParaRPr lang="en-US" dirty="0"/>
          </a:p>
          <a:p>
            <a:pPr marL="868680" lvl="1" indent="-457200">
              <a:buFont typeface="+mj-lt"/>
              <a:buAutoNum type="arabicPeriod"/>
            </a:pPr>
            <a:r>
              <a:rPr lang="en-US" dirty="0" smtClean="0"/>
              <a:t>Tumor registry</a:t>
            </a:r>
          </a:p>
          <a:p>
            <a:pPr marL="868680" lvl="1" indent="-457200">
              <a:buFont typeface="+mj-lt"/>
              <a:buAutoNum type="arabicPeriod"/>
            </a:pPr>
            <a:r>
              <a:rPr lang="en-US" dirty="0" smtClean="0"/>
              <a:t>EHR</a:t>
            </a:r>
            <a:endParaRPr lang="en-US" dirty="0"/>
          </a:p>
        </p:txBody>
      </p:sp>
    </p:spTree>
    <p:extLst>
      <p:ext uri="{BB962C8B-B14F-4D97-AF65-F5344CB8AC3E}">
        <p14:creationId xmlns:p14="http://schemas.microsoft.com/office/powerpoint/2010/main" val="1659571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7097925"/>
              </p:ext>
            </p:extLst>
          </p:nvPr>
        </p:nvGraphicFramePr>
        <p:xfrm>
          <a:off x="228600" y="122256"/>
          <a:ext cx="8077200" cy="6705607"/>
        </p:xfrm>
        <a:graphic>
          <a:graphicData uri="http://schemas.openxmlformats.org/drawingml/2006/table">
            <a:tbl>
              <a:tblPr firstRow="1" bandRow="1">
                <a:tableStyleId>{5C22544A-7EE6-4342-B048-85BDC9FD1C3A}</a:tableStyleId>
              </a:tblPr>
              <a:tblGrid>
                <a:gridCol w="2819400"/>
                <a:gridCol w="1752600"/>
                <a:gridCol w="3505200"/>
              </a:tblGrid>
              <a:tr h="651047">
                <a:tc>
                  <a:txBody>
                    <a:bodyPr/>
                    <a:lstStyle/>
                    <a:p>
                      <a:pPr algn="ctr"/>
                      <a:r>
                        <a:rPr lang="en-US" dirty="0" smtClean="0"/>
                        <a:t>Required Field</a:t>
                      </a:r>
                      <a:endParaRPr lang="en-US" dirty="0"/>
                    </a:p>
                  </a:txBody>
                  <a:tcPr/>
                </a:tc>
                <a:tc>
                  <a:txBody>
                    <a:bodyPr/>
                    <a:lstStyle/>
                    <a:p>
                      <a:pPr algn="ctr"/>
                      <a:r>
                        <a:rPr lang="en-US" dirty="0" smtClean="0"/>
                        <a:t>Contained</a:t>
                      </a:r>
                      <a:r>
                        <a:rPr lang="en-US" baseline="0" dirty="0" smtClean="0"/>
                        <a:t> in Tumor Registry?</a:t>
                      </a:r>
                      <a:endParaRPr lang="en-US" dirty="0"/>
                    </a:p>
                  </a:txBody>
                  <a:tcPr/>
                </a:tc>
                <a:tc>
                  <a:txBody>
                    <a:bodyPr/>
                    <a:lstStyle/>
                    <a:p>
                      <a:pPr algn="ctr"/>
                      <a:r>
                        <a:rPr lang="en-US" dirty="0" smtClean="0"/>
                        <a:t>Comment</a:t>
                      </a:r>
                      <a:endParaRPr lang="en-US" dirty="0"/>
                    </a:p>
                  </a:txBody>
                  <a:tcPr/>
                </a:tc>
              </a:tr>
              <a:tr h="378410">
                <a:tc>
                  <a:txBody>
                    <a:bodyPr/>
                    <a:lstStyle/>
                    <a:p>
                      <a:r>
                        <a:rPr lang="en-US" sz="1400" dirty="0" smtClean="0"/>
                        <a:t>Providers/institution</a:t>
                      </a:r>
                      <a:r>
                        <a:rPr lang="en-US" sz="1400" baseline="0" dirty="0" smtClean="0"/>
                        <a:t> contact info</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r>
                        <a:rPr lang="en-US" sz="1200" dirty="0" smtClean="0"/>
                        <a:t>Only</a:t>
                      </a:r>
                      <a:r>
                        <a:rPr lang="en-US" sz="1200" baseline="0" dirty="0" smtClean="0"/>
                        <a:t> one provider collected</a:t>
                      </a:r>
                      <a:endParaRPr lang="en-US" sz="1200" dirty="0"/>
                    </a:p>
                  </a:txBody>
                  <a:tcPr/>
                </a:tc>
              </a:tr>
              <a:tr h="378410">
                <a:tc>
                  <a:txBody>
                    <a:bodyPr/>
                    <a:lstStyle/>
                    <a:p>
                      <a:r>
                        <a:rPr lang="en-US" sz="1400" dirty="0" smtClean="0"/>
                        <a:t>Diagnosis,</a:t>
                      </a:r>
                      <a:r>
                        <a:rPr lang="en-US" sz="1400" baseline="0" dirty="0" smtClean="0"/>
                        <a:t> with histological subtype</a:t>
                      </a:r>
                      <a:endParaRPr lang="en-US" sz="1400" dirty="0"/>
                    </a:p>
                  </a:txBody>
                  <a:tcPr/>
                </a:tc>
                <a:tc>
                  <a:txBody>
                    <a:bodyPr/>
                    <a:lstStyle/>
                    <a:p>
                      <a:pPr algn="ctr"/>
                      <a:r>
                        <a:rPr lang="en-US" dirty="0" smtClean="0">
                          <a:solidFill>
                            <a:srgbClr val="00B050"/>
                          </a:solidFill>
                        </a:rPr>
                        <a:t>YES</a:t>
                      </a:r>
                      <a:endParaRPr lang="en-US" dirty="0">
                        <a:solidFill>
                          <a:srgbClr val="00B050"/>
                        </a:solidFill>
                      </a:endParaRPr>
                    </a:p>
                  </a:txBody>
                  <a:tcPr/>
                </a:tc>
                <a:tc>
                  <a:txBody>
                    <a:bodyPr/>
                    <a:lstStyle/>
                    <a:p>
                      <a:endParaRPr lang="en-US" sz="1200" dirty="0"/>
                    </a:p>
                  </a:txBody>
                  <a:tcPr/>
                </a:tc>
              </a:tr>
              <a:tr h="378410">
                <a:tc>
                  <a:txBody>
                    <a:bodyPr/>
                    <a:lstStyle/>
                    <a:p>
                      <a:r>
                        <a:rPr lang="en-US" sz="1400" dirty="0" smtClean="0"/>
                        <a:t>Surgical procedures</a:t>
                      </a:r>
                      <a:endParaRPr lang="en-US" sz="1400" dirty="0"/>
                    </a:p>
                  </a:txBody>
                  <a:tcPr/>
                </a:tc>
                <a:tc>
                  <a:txBody>
                    <a:bodyPr/>
                    <a:lstStyle/>
                    <a:p>
                      <a:pPr algn="ctr"/>
                      <a:r>
                        <a:rPr lang="en-US" dirty="0" smtClean="0">
                          <a:solidFill>
                            <a:srgbClr val="00B050"/>
                          </a:solidFill>
                        </a:rPr>
                        <a:t>YES</a:t>
                      </a:r>
                      <a:endParaRPr lang="en-US" dirty="0">
                        <a:solidFill>
                          <a:srgbClr val="00B050"/>
                        </a:solidFill>
                      </a:endParaRPr>
                    </a:p>
                  </a:txBody>
                  <a:tcPr/>
                </a:tc>
                <a:tc>
                  <a:txBody>
                    <a:bodyPr/>
                    <a:lstStyle/>
                    <a:p>
                      <a:endParaRPr lang="en-US" sz="1200" dirty="0"/>
                    </a:p>
                  </a:txBody>
                  <a:tcPr/>
                </a:tc>
              </a:tr>
              <a:tr h="378410">
                <a:tc>
                  <a:txBody>
                    <a:bodyPr/>
                    <a:lstStyle/>
                    <a:p>
                      <a:r>
                        <a:rPr lang="en-US" sz="1400" dirty="0" smtClean="0"/>
                        <a:t>Chemotherapy agents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r>
                        <a:rPr lang="en-US" sz="1200" dirty="0" smtClean="0"/>
                        <a:t>I</a:t>
                      </a:r>
                      <a:r>
                        <a:rPr lang="en-US" sz="1100" dirty="0" smtClean="0"/>
                        <a:t>ncludes</a:t>
                      </a:r>
                      <a:r>
                        <a:rPr lang="en-US" sz="1100" baseline="0" dirty="0" smtClean="0"/>
                        <a:t> only whether agents used, not names of agents</a:t>
                      </a:r>
                      <a:endParaRPr lang="en-US" sz="1100" dirty="0"/>
                    </a:p>
                  </a:txBody>
                  <a:tcPr/>
                </a:tc>
              </a:tr>
              <a:tr h="378410">
                <a:tc>
                  <a:txBody>
                    <a:bodyPr/>
                    <a:lstStyle/>
                    <a:p>
                      <a:r>
                        <a:rPr lang="en-US" sz="1400" dirty="0" smtClean="0"/>
                        <a:t>Radiation treatments</a:t>
                      </a:r>
                      <a:endParaRPr lang="en-US" sz="1400" dirty="0"/>
                    </a:p>
                  </a:txBody>
                  <a:tcPr/>
                </a:tc>
                <a:tc>
                  <a:txBody>
                    <a:bodyPr/>
                    <a:lstStyle/>
                    <a:p>
                      <a:pPr algn="ctr"/>
                      <a:r>
                        <a:rPr lang="en-US" dirty="0" smtClean="0">
                          <a:solidFill>
                            <a:srgbClr val="00B050"/>
                          </a:solidFill>
                        </a:rPr>
                        <a:t>YES</a:t>
                      </a:r>
                      <a:endParaRPr lang="en-US" dirty="0">
                        <a:solidFill>
                          <a:srgbClr val="00B050"/>
                        </a:solidFill>
                      </a:endParaRPr>
                    </a:p>
                  </a:txBody>
                  <a:tcPr/>
                </a:tc>
                <a:tc>
                  <a:txBody>
                    <a:bodyPr/>
                    <a:lstStyle/>
                    <a:p>
                      <a:endParaRPr lang="en-US" sz="1200" dirty="0"/>
                    </a:p>
                  </a:txBody>
                  <a:tcPr/>
                </a:tc>
              </a:tr>
              <a:tr h="378410">
                <a:tc>
                  <a:txBody>
                    <a:bodyPr/>
                    <a:lstStyle/>
                    <a:p>
                      <a:r>
                        <a:rPr lang="en-US" sz="1400" dirty="0" smtClean="0"/>
                        <a:t>Ongoing toxicity/side-effects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Genetic/hereditary risk</a:t>
                      </a:r>
                      <a:endParaRPr lang="en-US" sz="1400" dirty="0"/>
                    </a:p>
                  </a:txBody>
                  <a:tcPr>
                    <a:lnB w="12700" cap="flat" cmpd="sng" algn="ctr">
                      <a:solidFill>
                        <a:schemeClr val="tx1"/>
                      </a:solidFill>
                      <a:prstDash val="dash"/>
                      <a:round/>
                      <a:headEnd type="none" w="med" len="med"/>
                      <a:tailEnd type="none" w="med" len="med"/>
                    </a:lnB>
                  </a:tcPr>
                </a:tc>
                <a:tc>
                  <a:txBody>
                    <a:bodyPr/>
                    <a:lstStyle/>
                    <a:p>
                      <a:pPr algn="ctr"/>
                      <a:r>
                        <a:rPr lang="en-US" dirty="0" smtClean="0">
                          <a:solidFill>
                            <a:srgbClr val="FF0000"/>
                          </a:solidFill>
                        </a:rPr>
                        <a:t>NO</a:t>
                      </a:r>
                      <a:endParaRPr lang="en-US" dirty="0">
                        <a:solidFill>
                          <a:srgbClr val="FF0000"/>
                        </a:solidFill>
                      </a:endParaRPr>
                    </a:p>
                  </a:txBody>
                  <a:tcPr>
                    <a:lnB w="12700" cap="flat" cmpd="sng" algn="ctr">
                      <a:solidFill>
                        <a:schemeClr val="tx1"/>
                      </a:solidFill>
                      <a:prstDash val="dash"/>
                      <a:round/>
                      <a:headEnd type="none" w="med" len="med"/>
                      <a:tailEnd type="none" w="med" len="med"/>
                    </a:lnB>
                  </a:tcPr>
                </a:tc>
                <a:tc>
                  <a:txBody>
                    <a:bodyPr/>
                    <a:lstStyle/>
                    <a:p>
                      <a:endParaRPr lang="en-US" sz="1200" dirty="0"/>
                    </a:p>
                  </a:txBody>
                  <a:tcPr>
                    <a:lnB w="12700" cap="flat" cmpd="sng" algn="ctr">
                      <a:solidFill>
                        <a:schemeClr val="tx1"/>
                      </a:solidFill>
                      <a:prstDash val="dash"/>
                      <a:round/>
                      <a:headEnd type="none" w="med" len="med"/>
                      <a:tailEnd type="none" w="med" len="med"/>
                    </a:lnB>
                  </a:tcPr>
                </a:tc>
              </a:tr>
              <a:tr h="378410">
                <a:tc>
                  <a:txBody>
                    <a:bodyPr/>
                    <a:lstStyle/>
                    <a:p>
                      <a:r>
                        <a:rPr lang="en-US" sz="1400" dirty="0" smtClean="0"/>
                        <a:t>F/u care provider info </a:t>
                      </a:r>
                      <a:endParaRPr lang="en-US" sz="1400" dirty="0"/>
                    </a:p>
                  </a:txBody>
                  <a:tcPr>
                    <a:lnT w="12700" cap="flat" cmpd="sng" algn="ctr">
                      <a:solidFill>
                        <a:schemeClr val="tx1"/>
                      </a:solidFill>
                      <a:prstDash val="dash"/>
                      <a:round/>
                      <a:headEnd type="none" w="med" len="med"/>
                      <a:tailEnd type="none" w="med" len="med"/>
                    </a:lnT>
                  </a:tcPr>
                </a:tc>
                <a:tc>
                  <a:txBody>
                    <a:bodyPr/>
                    <a:lstStyle/>
                    <a:p>
                      <a:pPr algn="ctr"/>
                      <a:r>
                        <a:rPr lang="en-US" dirty="0" smtClean="0">
                          <a:solidFill>
                            <a:srgbClr val="FF0000"/>
                          </a:solidFill>
                        </a:rPr>
                        <a:t>NO</a:t>
                      </a:r>
                      <a:endParaRPr lang="en-US" dirty="0">
                        <a:solidFill>
                          <a:srgbClr val="FF0000"/>
                        </a:solidFill>
                      </a:endParaRPr>
                    </a:p>
                  </a:txBody>
                  <a:tcPr>
                    <a:lnT w="12700" cap="flat" cmpd="sng" algn="ctr">
                      <a:solidFill>
                        <a:schemeClr val="tx1"/>
                      </a:solidFill>
                      <a:prstDash val="dash"/>
                      <a:round/>
                      <a:headEnd type="none" w="med" len="med"/>
                      <a:tailEnd type="none" w="med" len="med"/>
                    </a:lnT>
                  </a:tcPr>
                </a:tc>
                <a:tc>
                  <a:txBody>
                    <a:bodyPr/>
                    <a:lstStyle/>
                    <a:p>
                      <a:endParaRPr lang="en-US" sz="1200" dirty="0"/>
                    </a:p>
                  </a:txBody>
                  <a:tcPr>
                    <a:lnT w="12700" cap="flat" cmpd="sng" algn="ctr">
                      <a:solidFill>
                        <a:schemeClr val="tx1"/>
                      </a:solidFill>
                      <a:prstDash val="dash"/>
                      <a:round/>
                      <a:headEnd type="none" w="med" len="med"/>
                      <a:tailEnd type="none" w="med" len="med"/>
                    </a:lnT>
                  </a:tcPr>
                </a:tc>
              </a:tr>
              <a:tr h="378410">
                <a:tc>
                  <a:txBody>
                    <a:bodyPr/>
                    <a:lstStyle/>
                    <a:p>
                      <a:r>
                        <a:rPr lang="en-US" sz="1400" dirty="0" smtClean="0"/>
                        <a:t>Ongoing</a:t>
                      </a:r>
                      <a:r>
                        <a:rPr lang="en-US" sz="1400" baseline="0" dirty="0" smtClean="0"/>
                        <a:t> adjuvant treatments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F/u</a:t>
                      </a:r>
                      <a:r>
                        <a:rPr lang="en-US" sz="1400" baseline="0" dirty="0" smtClean="0"/>
                        <a:t> appointments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Surveillance tests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r>
                        <a:rPr lang="en-US" sz="1200" dirty="0" smtClean="0"/>
                        <a:t>General</a:t>
                      </a:r>
                      <a:r>
                        <a:rPr lang="en-US" sz="1200" baseline="0" dirty="0" smtClean="0"/>
                        <a:t> guidelines available</a:t>
                      </a:r>
                      <a:endParaRPr lang="en-US" sz="1200" dirty="0"/>
                    </a:p>
                  </a:txBody>
                  <a:tcPr/>
                </a:tc>
              </a:tr>
              <a:tr h="378410">
                <a:tc>
                  <a:txBody>
                    <a:bodyPr/>
                    <a:lstStyle/>
                    <a:p>
                      <a:r>
                        <a:rPr lang="en-US" sz="1400" dirty="0" smtClean="0"/>
                        <a:t>Other tests/exams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Screening for new primaries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r>
                        <a:rPr lang="en-US" sz="1200" dirty="0" smtClean="0"/>
                        <a:t>General guidelines available</a:t>
                      </a:r>
                      <a:endParaRPr lang="en-US" sz="1200" dirty="0"/>
                    </a:p>
                  </a:txBody>
                  <a:tcPr/>
                </a:tc>
              </a:tr>
              <a:tr h="378410">
                <a:tc>
                  <a:txBody>
                    <a:bodyPr/>
                    <a:lstStyle/>
                    <a:p>
                      <a:r>
                        <a:rPr lang="en-US" sz="1400" dirty="0" smtClean="0"/>
                        <a:t>Possible symptoms of recurrence</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Late- and long-term effects</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r h="378410">
                <a:tc>
                  <a:txBody>
                    <a:bodyPr/>
                    <a:lstStyle/>
                    <a:p>
                      <a:r>
                        <a:rPr lang="en-US" sz="1400" dirty="0" smtClean="0"/>
                        <a:t>Health behavior modification</a:t>
                      </a:r>
                      <a:endParaRPr lang="en-US" sz="1400"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3294341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Health Records </a:t>
            </a:r>
            <a:r>
              <a:rPr lang="en-US" sz="3200" dirty="0" smtClean="0"/>
              <a:t>(EHRs)</a:t>
            </a:r>
            <a:endParaRPr lang="en-US" sz="3200" dirty="0"/>
          </a:p>
        </p:txBody>
      </p:sp>
      <p:sp>
        <p:nvSpPr>
          <p:cNvPr id="3" name="Content Placeholder 2"/>
          <p:cNvSpPr>
            <a:spLocks noGrp="1"/>
          </p:cNvSpPr>
          <p:nvPr>
            <p:ph idx="1"/>
          </p:nvPr>
        </p:nvSpPr>
        <p:spPr>
          <a:xfrm>
            <a:off x="457200" y="1447800"/>
            <a:ext cx="7620000" cy="4953000"/>
          </a:xfrm>
        </p:spPr>
        <p:txBody>
          <a:bodyPr/>
          <a:lstStyle/>
          <a:p>
            <a:r>
              <a:rPr lang="en-US" dirty="0" smtClean="0"/>
              <a:t>CCHS has 2 EHRs – one inpatient, one outpatient</a:t>
            </a:r>
          </a:p>
          <a:p>
            <a:pPr lvl="1"/>
            <a:r>
              <a:rPr lang="en-US" dirty="0" smtClean="0"/>
              <a:t>EHRs don’t “talk”; working to consolidate</a:t>
            </a:r>
          </a:p>
          <a:p>
            <a:pPr lvl="1"/>
            <a:r>
              <a:rPr lang="en-US" dirty="0" smtClean="0"/>
              <a:t>After consolidation, will still need to access separate records for data prior to consolidation date</a:t>
            </a:r>
          </a:p>
          <a:p>
            <a:r>
              <a:rPr lang="en-US" dirty="0" smtClean="0"/>
              <a:t>HFGCCRI is a community cancer center and a hybrid of employed and private providers</a:t>
            </a:r>
          </a:p>
          <a:p>
            <a:pPr lvl="1"/>
            <a:r>
              <a:rPr lang="en-US" dirty="0" smtClean="0"/>
              <a:t>Each private office utilizes their own EHR</a:t>
            </a:r>
          </a:p>
          <a:p>
            <a:pPr lvl="1"/>
            <a:r>
              <a:rPr lang="en-US" dirty="0" smtClean="0"/>
              <a:t>Private EHRs don’t “talk” to CCHS EHRs</a:t>
            </a:r>
          </a:p>
          <a:p>
            <a:r>
              <a:rPr lang="en-US" dirty="0" smtClean="0"/>
              <a:t>Software/programming to get all of these systems to talk does not exist; cost prohibitive to develop</a:t>
            </a:r>
          </a:p>
          <a:p>
            <a:pPr lvl="1"/>
            <a:r>
              <a:rPr lang="en-US" dirty="0" smtClean="0"/>
              <a:t>Cannot do this on scale as each system unique</a:t>
            </a:r>
          </a:p>
          <a:p>
            <a:pPr lvl="1"/>
            <a:endParaRPr lang="en-US" dirty="0"/>
          </a:p>
        </p:txBody>
      </p:sp>
    </p:spTree>
    <p:extLst>
      <p:ext uri="{BB962C8B-B14F-4D97-AF65-F5344CB8AC3E}">
        <p14:creationId xmlns:p14="http://schemas.microsoft.com/office/powerpoint/2010/main" val="42570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a magic wand</a:t>
            </a:r>
            <a:endParaRPr lang="en-US" dirty="0"/>
          </a:p>
        </p:txBody>
      </p:sp>
      <p:sp>
        <p:nvSpPr>
          <p:cNvPr id="3" name="Content Placeholder 2"/>
          <p:cNvSpPr>
            <a:spLocks noGrp="1"/>
          </p:cNvSpPr>
          <p:nvPr>
            <p:ph idx="1"/>
          </p:nvPr>
        </p:nvSpPr>
        <p:spPr>
          <a:xfrm>
            <a:off x="457200" y="1600200"/>
            <a:ext cx="6629400" cy="4800600"/>
          </a:xfrm>
        </p:spPr>
        <p:txBody>
          <a:bodyPr/>
          <a:lstStyle/>
          <a:p>
            <a:r>
              <a:rPr lang="en-US" dirty="0" smtClean="0"/>
              <a:t>Pretend all the IT problems could be fixed so treatment summaries/care plans could pre-populate</a:t>
            </a:r>
          </a:p>
          <a:p>
            <a:r>
              <a:rPr lang="en-US" dirty="0" smtClean="0"/>
              <a:t>The standard still requires a conversation, coordination with other providers, etc.</a:t>
            </a:r>
          </a:p>
          <a:p>
            <a:pPr lvl="1"/>
            <a:r>
              <a:rPr lang="en-US" dirty="0" smtClean="0"/>
              <a:t>1 hour/survivor </a:t>
            </a:r>
            <a:r>
              <a:rPr lang="en-US" dirty="0" smtClean="0">
                <a:sym typeface="Wingdings" panose="05000000000000000000" pitchFamily="2" charset="2"/>
              </a:rPr>
              <a:t> 1 FTE = 2,000 survivors/year</a:t>
            </a:r>
          </a:p>
          <a:p>
            <a:pPr lvl="1"/>
            <a:r>
              <a:rPr lang="en-US" dirty="0" smtClean="0">
                <a:sym typeface="Wingdings" panose="05000000000000000000" pitchFamily="2" charset="2"/>
              </a:rPr>
              <a:t>Cost of $90,000/year </a:t>
            </a:r>
            <a:r>
              <a:rPr lang="en-US" sz="1600" dirty="0" smtClean="0">
                <a:sym typeface="Wingdings" panose="05000000000000000000" pitchFamily="2" charset="2"/>
              </a:rPr>
              <a:t>(conservative)</a:t>
            </a:r>
            <a:endParaRPr lang="en-US" sz="1600" dirty="0" smtClean="0"/>
          </a:p>
          <a:p>
            <a:endParaRPr lang="en-US" dirty="0" smtClean="0"/>
          </a:p>
        </p:txBody>
      </p:sp>
      <p:pic>
        <p:nvPicPr>
          <p:cNvPr id="2050" name="Picture 2" descr="C:\Users\801119108\AppData\Local\Microsoft\Windows\Temporary Internet Files\Content.IE5\O4MVWIVR\news-tablet-wand-Fotolia_53290852_Subscription_Monthly_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664" y="15072"/>
            <a:ext cx="1417446" cy="188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feasibility</a:t>
            </a:r>
            <a:endParaRPr lang="en-US" dirty="0"/>
          </a:p>
        </p:txBody>
      </p:sp>
      <p:sp>
        <p:nvSpPr>
          <p:cNvPr id="3" name="Content Placeholder 2"/>
          <p:cNvSpPr>
            <a:spLocks noGrp="1"/>
          </p:cNvSpPr>
          <p:nvPr>
            <p:ph idx="1"/>
          </p:nvPr>
        </p:nvSpPr>
        <p:spPr/>
        <p:txBody>
          <a:bodyPr/>
          <a:lstStyle/>
          <a:p>
            <a:r>
              <a:rPr lang="en-US" dirty="0" smtClean="0"/>
              <a:t>Treatment summaries &amp; care plans are time-, labor-, and skill-intensive documents to prepare</a:t>
            </a:r>
          </a:p>
          <a:p>
            <a:r>
              <a:rPr lang="en-US" dirty="0" smtClean="0"/>
              <a:t>1 FTE = 1,000 documents/year</a:t>
            </a:r>
          </a:p>
          <a:p>
            <a:r>
              <a:rPr lang="en-US" dirty="0" smtClean="0"/>
              <a:t>$180,000 salary &amp; fringe (conservative), not reimbursable</a:t>
            </a:r>
          </a:p>
          <a:p>
            <a:r>
              <a:rPr lang="en-US" dirty="0" smtClean="0"/>
              <a:t>IT solutions sound promising but not available in foreseeable future; even if they do become available, does not solve </a:t>
            </a:r>
          </a:p>
          <a:p>
            <a:pPr marL="114300" indent="0">
              <a:buNone/>
            </a:pPr>
            <a:r>
              <a:rPr lang="en-US" dirty="0" smtClean="0"/>
              <a:t>-------------------------------------------------------------------------------------</a:t>
            </a:r>
            <a:endParaRPr lang="en-US" dirty="0"/>
          </a:p>
        </p:txBody>
      </p:sp>
      <p:sp>
        <p:nvSpPr>
          <p:cNvPr id="4" name="TextBox 3"/>
          <p:cNvSpPr txBox="1"/>
          <p:nvPr/>
        </p:nvSpPr>
        <p:spPr>
          <a:xfrm>
            <a:off x="1676400" y="4419600"/>
            <a:ext cx="4800600" cy="584775"/>
          </a:xfrm>
          <a:prstGeom prst="rect">
            <a:avLst/>
          </a:prstGeom>
          <a:noFill/>
        </p:spPr>
        <p:txBody>
          <a:bodyPr wrap="square" rtlCol="0">
            <a:spAutoFit/>
          </a:bodyPr>
          <a:lstStyle/>
          <a:p>
            <a:pPr algn="ctr"/>
            <a:r>
              <a:rPr lang="en-US" sz="3200" dirty="0" smtClean="0">
                <a:solidFill>
                  <a:srgbClr val="FF0000"/>
                </a:solidFill>
              </a:rPr>
              <a:t>Our survivors are worth it!</a:t>
            </a:r>
            <a:endParaRPr lang="en-US" sz="3200" dirty="0">
              <a:solidFill>
                <a:srgbClr val="FF0000"/>
              </a:solidFill>
            </a:endParaRPr>
          </a:p>
        </p:txBody>
      </p:sp>
    </p:spTree>
    <p:extLst>
      <p:ext uri="{BB962C8B-B14F-4D97-AF65-F5344CB8AC3E}">
        <p14:creationId xmlns:p14="http://schemas.microsoft.com/office/powerpoint/2010/main" val="14761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treatment summaries &amp; care plans evidence-based?</a:t>
            </a:r>
            <a:endParaRPr lang="en-US" dirty="0"/>
          </a:p>
        </p:txBody>
      </p:sp>
      <p:sp>
        <p:nvSpPr>
          <p:cNvPr id="3" name="Text Placeholder 2"/>
          <p:cNvSpPr>
            <a:spLocks noGrp="1"/>
          </p:cNvSpPr>
          <p:nvPr>
            <p:ph type="body" idx="1"/>
          </p:nvPr>
        </p:nvSpPr>
        <p:spPr/>
        <p:txBody>
          <a:bodyPr/>
          <a:lstStyle/>
          <a:p>
            <a:r>
              <a:rPr lang="en-US" dirty="0" smtClean="0"/>
              <a:t>II. Evidence</a:t>
            </a:r>
            <a:endParaRPr lang="en-US" dirty="0"/>
          </a:p>
        </p:txBody>
      </p:sp>
    </p:spTree>
    <p:extLst>
      <p:ext uri="{BB962C8B-B14F-4D97-AF65-F5344CB8AC3E}">
        <p14:creationId xmlns:p14="http://schemas.microsoft.com/office/powerpoint/2010/main" val="2565322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Theory</a:t>
            </a:r>
            <a:endParaRPr lang="en-US" dirty="0"/>
          </a:p>
        </p:txBody>
      </p:sp>
      <p:sp>
        <p:nvSpPr>
          <p:cNvPr id="5" name="Content Placeholder 4"/>
          <p:cNvSpPr>
            <a:spLocks noGrp="1"/>
          </p:cNvSpPr>
          <p:nvPr>
            <p:ph idx="1"/>
          </p:nvPr>
        </p:nvSpPr>
        <p:spPr/>
        <p:txBody>
          <a:bodyPr/>
          <a:lstStyle/>
          <a:p>
            <a:r>
              <a:rPr lang="en-US" dirty="0" smtClean="0"/>
              <a:t>Medical oncologists cannot follow survivors forever</a:t>
            </a:r>
            <a:endParaRPr lang="en-US" dirty="0"/>
          </a:p>
        </p:txBody>
      </p:sp>
      <p:pic>
        <p:nvPicPr>
          <p:cNvPr id="3074" name="Picture 2" descr="http://www.wakeforest-personalized-hemonc.com/portals/PHO-WF/images/oncolo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381000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Theory</a:t>
            </a:r>
            <a:endParaRPr lang="en-US" dirty="0"/>
          </a:p>
        </p:txBody>
      </p:sp>
      <p:sp>
        <p:nvSpPr>
          <p:cNvPr id="5" name="Content Placeholder 4"/>
          <p:cNvSpPr>
            <a:spLocks noGrp="1"/>
          </p:cNvSpPr>
          <p:nvPr>
            <p:ph idx="1"/>
          </p:nvPr>
        </p:nvSpPr>
        <p:spPr/>
        <p:txBody>
          <a:bodyPr/>
          <a:lstStyle/>
          <a:p>
            <a:r>
              <a:rPr lang="en-US" dirty="0" smtClean="0"/>
              <a:t>Medical oncologists cannot follow survivors forever</a:t>
            </a:r>
          </a:p>
          <a:p>
            <a:r>
              <a:rPr lang="en-US" dirty="0" smtClean="0"/>
              <a:t>Survivors should be transitioned back to their PCP</a:t>
            </a:r>
          </a:p>
          <a:p>
            <a:r>
              <a:rPr lang="en-US" dirty="0" smtClean="0"/>
              <a:t>The treatment summary/care plan can help facilitate that transition between medical oncologist and PCP</a:t>
            </a:r>
          </a:p>
          <a:p>
            <a:pPr lvl="1"/>
            <a:r>
              <a:rPr lang="en-US" dirty="0" smtClean="0"/>
              <a:t>Survivor empowered</a:t>
            </a:r>
          </a:p>
          <a:p>
            <a:pPr lvl="1"/>
            <a:r>
              <a:rPr lang="en-US" dirty="0" smtClean="0"/>
              <a:t>Critical information relayed to PCP (and other specialists)</a:t>
            </a:r>
          </a:p>
          <a:p>
            <a:pPr lvl="1"/>
            <a:r>
              <a:rPr lang="en-US" dirty="0" smtClean="0"/>
              <a:t>Aids communication between patient and providers</a:t>
            </a:r>
          </a:p>
          <a:p>
            <a:r>
              <a:rPr lang="en-US" dirty="0" smtClean="0"/>
              <a:t>Survivors would no longer be “lost in transition”</a:t>
            </a:r>
            <a:endParaRPr lang="en-US" dirty="0"/>
          </a:p>
        </p:txBody>
      </p:sp>
    </p:spTree>
    <p:extLst>
      <p:ext uri="{BB962C8B-B14F-4D97-AF65-F5344CB8AC3E}">
        <p14:creationId xmlns:p14="http://schemas.microsoft.com/office/powerpoint/2010/main" val="31486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has some holes…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715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8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51.fastpic.ru/big/2013/0203/88/19e211058adf531fa8ca8bd1159ffb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3147391"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ancercontrol.cancer.gov/ocs/Images/graphs/graph-2014-years-sinc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4048"/>
            <a:ext cx="5177971" cy="3028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581400" y="3581400"/>
            <a:ext cx="4724400" cy="3108543"/>
          </a:xfrm>
          <a:prstGeom prst="rect">
            <a:avLst/>
          </a:prstGeom>
          <a:solidFill>
            <a:schemeClr val="bg1">
              <a:lumMod val="75000"/>
            </a:schemeClr>
          </a:solidFill>
          <a:ln>
            <a:solidFill>
              <a:schemeClr val="tx1"/>
            </a:solidFill>
          </a:ln>
        </p:spPr>
        <p:txBody>
          <a:bodyPr wrap="square">
            <a:spAutoFit/>
          </a:bodyPr>
          <a:lstStyle/>
          <a:p>
            <a:r>
              <a:rPr lang="en-US" sz="1400" b="1" dirty="0"/>
              <a:t>BOX ES-1</a:t>
            </a:r>
            <a:r>
              <a:rPr lang="en-US" sz="1400" dirty="0"/>
              <a:t/>
            </a:r>
            <a:br>
              <a:rPr lang="en-US" sz="1400" dirty="0"/>
            </a:br>
            <a:r>
              <a:rPr lang="en-US" sz="1400" b="1" dirty="0"/>
              <a:t>Essential Components of Survivorship Care</a:t>
            </a:r>
            <a:endParaRPr lang="en-US" sz="1400" dirty="0"/>
          </a:p>
          <a:p>
            <a:r>
              <a:rPr lang="en-US" sz="1400" b="1" dirty="0"/>
              <a:t>Prevention</a:t>
            </a:r>
            <a:r>
              <a:rPr lang="en-US" sz="1400" dirty="0"/>
              <a:t> of recurrent and new cancers, and of other late effects;</a:t>
            </a:r>
          </a:p>
          <a:p>
            <a:r>
              <a:rPr lang="en-US" sz="1400" b="1" dirty="0"/>
              <a:t>Surveillance</a:t>
            </a:r>
            <a:r>
              <a:rPr lang="en-US" sz="1400" dirty="0"/>
              <a:t> for cancer spread, recurrence, or second cancers; assessment of medical and psychosocial late effects;</a:t>
            </a:r>
          </a:p>
          <a:p>
            <a:r>
              <a:rPr lang="en-US" sz="1400" b="1" dirty="0"/>
              <a:t>Intervention</a:t>
            </a:r>
            <a:r>
              <a:rPr lang="en-US" sz="1400" dirty="0"/>
              <a:t> for consequences of cancer and its treatment, for example: medical problems such as lymphedema and sexual dysfunction; symptoms, including pain and fatigue; psychological distress experienced by cancer survivors and their caregivers; and concerns related to employment, insurance, and disability; and</a:t>
            </a:r>
          </a:p>
          <a:p>
            <a:r>
              <a:rPr lang="en-US" sz="1400" b="1" dirty="0"/>
              <a:t>Coordination</a:t>
            </a:r>
            <a:r>
              <a:rPr lang="en-US" sz="1400" dirty="0"/>
              <a:t> between specialists and primary care providers to ensure that all of the survivor’s health needs are met.</a:t>
            </a:r>
          </a:p>
        </p:txBody>
      </p:sp>
    </p:spTree>
    <p:extLst>
      <p:ext uri="{BB962C8B-B14F-4D97-AF65-F5344CB8AC3E}">
        <p14:creationId xmlns:p14="http://schemas.microsoft.com/office/powerpoint/2010/main" val="179652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issues aside…</a:t>
            </a:r>
            <a:endParaRPr lang="en-US" dirty="0"/>
          </a:p>
        </p:txBody>
      </p:sp>
      <p:sp>
        <p:nvSpPr>
          <p:cNvPr id="3" name="Content Placeholder 2"/>
          <p:cNvSpPr>
            <a:spLocks noGrp="1"/>
          </p:cNvSpPr>
          <p:nvPr>
            <p:ph idx="1"/>
          </p:nvPr>
        </p:nvSpPr>
        <p:spPr/>
        <p:txBody>
          <a:bodyPr/>
          <a:lstStyle/>
          <a:p>
            <a:r>
              <a:rPr lang="en-US" dirty="0" smtClean="0"/>
              <a:t>With the document in hand, PCPs report they do not feel adequately trained to manage cancer survivors </a:t>
            </a:r>
          </a:p>
          <a:p>
            <a:pPr lvl="1"/>
            <a:r>
              <a:rPr lang="en-US" dirty="0" smtClean="0"/>
              <a:t>Not familiar with long-term side-effects and late-effects, unsure how to manage and differentiate from signs of recurrence</a:t>
            </a:r>
          </a:p>
          <a:p>
            <a:pPr lvl="1"/>
            <a:r>
              <a:rPr lang="en-US" dirty="0" smtClean="0"/>
              <a:t>Uncertain about ordering cancer screenings</a:t>
            </a:r>
          </a:p>
          <a:p>
            <a:r>
              <a:rPr lang="en-US" dirty="0" smtClean="0"/>
              <a:t>Medical oncologists are reluctant to refer their patients back to PCPs for f/u care</a:t>
            </a:r>
          </a:p>
          <a:p>
            <a:r>
              <a:rPr lang="en-US" dirty="0" smtClean="0"/>
              <a:t>Survivors report a strong preference to be followed by their oncologist</a:t>
            </a:r>
            <a:endParaRPr lang="en-US" dirty="0"/>
          </a:p>
        </p:txBody>
      </p:sp>
      <p:sp>
        <p:nvSpPr>
          <p:cNvPr id="4" name="TextBox 3"/>
          <p:cNvSpPr txBox="1"/>
          <p:nvPr/>
        </p:nvSpPr>
        <p:spPr>
          <a:xfrm>
            <a:off x="5410200" y="5334000"/>
            <a:ext cx="2819400" cy="523220"/>
          </a:xfrm>
          <a:prstGeom prst="rect">
            <a:avLst/>
          </a:prstGeom>
          <a:noFill/>
        </p:spPr>
        <p:txBody>
          <a:bodyPr wrap="square" rtlCol="0">
            <a:spAutoFit/>
          </a:bodyPr>
          <a:lstStyle/>
          <a:p>
            <a:r>
              <a:rPr lang="en-US" sz="1400" dirty="0"/>
              <a:t>(e.g., </a:t>
            </a:r>
            <a:r>
              <a:rPr lang="en-US" sz="1400" dirty="0" err="1"/>
              <a:t>Grunfield</a:t>
            </a:r>
            <a:r>
              <a:rPr lang="en-US" sz="1400" dirty="0"/>
              <a:t> et al., 2011)</a:t>
            </a:r>
          </a:p>
          <a:p>
            <a:endParaRPr lang="en-US" sz="1400" dirty="0"/>
          </a:p>
        </p:txBody>
      </p:sp>
    </p:spTree>
    <p:extLst>
      <p:ext uri="{BB962C8B-B14F-4D97-AF65-F5344CB8AC3E}">
        <p14:creationId xmlns:p14="http://schemas.microsoft.com/office/powerpoint/2010/main" val="42819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PCP shortage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5820958"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911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2" y="228600"/>
            <a:ext cx="775655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79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Brennan, </a:t>
            </a:r>
            <a:r>
              <a:rPr lang="en-US" sz="2800" dirty="0" err="1"/>
              <a:t>Gormally</a:t>
            </a:r>
            <a:r>
              <a:rPr lang="en-US" sz="2800" dirty="0"/>
              <a:t>, </a:t>
            </a:r>
            <a:r>
              <a:rPr lang="en-US" sz="2800" dirty="0" err="1"/>
              <a:t>Butow</a:t>
            </a:r>
            <a:r>
              <a:rPr lang="en-US" sz="2800" dirty="0"/>
              <a:t>, Boyle &amp; Spillane (2014</a:t>
            </a:r>
            <a:r>
              <a:rPr lang="en-US" sz="2800" dirty="0" smtClean="0"/>
              <a:t>)</a:t>
            </a:r>
            <a:br>
              <a:rPr lang="en-US" sz="2800" dirty="0" smtClean="0"/>
            </a:br>
            <a:r>
              <a:rPr lang="en-US" sz="2800" i="1" dirty="0" smtClean="0"/>
              <a:t>British Journal of Cancer</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en-US" dirty="0" smtClean="0"/>
              <a:t>Systemic review of care plan outcomes</a:t>
            </a:r>
          </a:p>
          <a:p>
            <a:r>
              <a:rPr lang="en-US" dirty="0" smtClean="0"/>
              <a:t>Ten prospective studies (n=2,286 survivors), five RCTs</a:t>
            </a:r>
          </a:p>
          <a:p>
            <a:r>
              <a:rPr lang="en-US" dirty="0" smtClean="0"/>
              <a:t>Included survivors of breast, </a:t>
            </a:r>
            <a:r>
              <a:rPr lang="en-US" dirty="0" err="1" smtClean="0"/>
              <a:t>gyn</a:t>
            </a:r>
            <a:r>
              <a:rPr lang="en-US" dirty="0" smtClean="0"/>
              <a:t>, &amp; colorectal cancers</a:t>
            </a:r>
          </a:p>
          <a:p>
            <a:r>
              <a:rPr lang="en-US" b="1" u="sng" dirty="0" smtClean="0"/>
              <a:t>No</a:t>
            </a:r>
            <a:r>
              <a:rPr lang="en-US" dirty="0" smtClean="0"/>
              <a:t> significant differences found on following outcomes:</a:t>
            </a:r>
          </a:p>
          <a:p>
            <a:pPr lvl="1"/>
            <a:r>
              <a:rPr lang="en-US" dirty="0" smtClean="0"/>
              <a:t>Survivor distress</a:t>
            </a:r>
          </a:p>
          <a:p>
            <a:pPr lvl="1"/>
            <a:r>
              <a:rPr lang="en-US" dirty="0" smtClean="0"/>
              <a:t>Satisfaction with care</a:t>
            </a:r>
          </a:p>
          <a:p>
            <a:pPr lvl="1"/>
            <a:r>
              <a:rPr lang="en-US" dirty="0" smtClean="0"/>
              <a:t>Cancer-care coordination</a:t>
            </a:r>
          </a:p>
          <a:p>
            <a:pPr lvl="1"/>
            <a:r>
              <a:rPr lang="en-US" dirty="0" smtClean="0"/>
              <a:t>Oncological outcomes</a:t>
            </a:r>
          </a:p>
          <a:p>
            <a:r>
              <a:rPr lang="en-US" dirty="0" smtClean="0"/>
              <a:t>Investigators identified “feasibility” as a significant barrier</a:t>
            </a:r>
          </a:p>
          <a:p>
            <a:pPr lvl="1"/>
            <a:r>
              <a:rPr lang="en-US" dirty="0" smtClean="0"/>
              <a:t>1-4 hours to prepare</a:t>
            </a:r>
            <a:endParaRPr lang="en-US" dirty="0"/>
          </a:p>
        </p:txBody>
      </p:sp>
    </p:spTree>
    <p:extLst>
      <p:ext uri="{BB962C8B-B14F-4D97-AF65-F5344CB8AC3E}">
        <p14:creationId xmlns:p14="http://schemas.microsoft.com/office/powerpoint/2010/main" val="706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evidence</a:t>
            </a:r>
            <a:endParaRPr lang="en-US" dirty="0"/>
          </a:p>
        </p:txBody>
      </p:sp>
      <p:sp>
        <p:nvSpPr>
          <p:cNvPr id="3" name="Content Placeholder 2"/>
          <p:cNvSpPr>
            <a:spLocks noGrp="1"/>
          </p:cNvSpPr>
          <p:nvPr>
            <p:ph idx="1"/>
          </p:nvPr>
        </p:nvSpPr>
        <p:spPr/>
        <p:txBody>
          <a:bodyPr/>
          <a:lstStyle/>
          <a:p>
            <a:r>
              <a:rPr lang="en-US" dirty="0" smtClean="0"/>
              <a:t>Treatment summaries &amp; care plans do not improve care</a:t>
            </a:r>
          </a:p>
          <a:p>
            <a:r>
              <a:rPr lang="en-US" dirty="0" smtClean="0"/>
              <a:t>PCPs report inadequate training</a:t>
            </a:r>
          </a:p>
          <a:p>
            <a:pPr lvl="1"/>
            <a:r>
              <a:rPr lang="en-US" dirty="0" smtClean="0"/>
              <a:t>Supply-demand problem of their own</a:t>
            </a:r>
          </a:p>
          <a:p>
            <a:r>
              <a:rPr lang="en-US" dirty="0" smtClean="0"/>
              <a:t>Medical oncologists reluctant to refer</a:t>
            </a:r>
          </a:p>
          <a:p>
            <a:r>
              <a:rPr lang="en-US" dirty="0" smtClean="0"/>
              <a:t>Survivors: strong </a:t>
            </a:r>
            <a:r>
              <a:rPr lang="en-US" dirty="0" smtClean="0"/>
              <a:t>preference to be followed by oncologist</a:t>
            </a:r>
            <a:endParaRPr lang="en-US" dirty="0"/>
          </a:p>
        </p:txBody>
      </p:sp>
    </p:spTree>
    <p:extLst>
      <p:ext uri="{BB962C8B-B14F-4D97-AF65-F5344CB8AC3E}">
        <p14:creationId xmlns:p14="http://schemas.microsoft.com/office/powerpoint/2010/main" val="3712003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survivors want?</a:t>
            </a:r>
            <a:endParaRPr lang="en-US" dirty="0"/>
          </a:p>
        </p:txBody>
      </p:sp>
      <p:sp>
        <p:nvSpPr>
          <p:cNvPr id="5" name="Text Placeholder 4"/>
          <p:cNvSpPr>
            <a:spLocks noGrp="1"/>
          </p:cNvSpPr>
          <p:nvPr>
            <p:ph type="body" idx="1"/>
          </p:nvPr>
        </p:nvSpPr>
        <p:spPr/>
        <p:txBody>
          <a:bodyPr/>
          <a:lstStyle/>
          <a:p>
            <a:r>
              <a:rPr lang="en-US" dirty="0" smtClean="0"/>
              <a:t>Survivor-centered care</a:t>
            </a:r>
            <a:endParaRPr lang="en-US" dirty="0"/>
          </a:p>
        </p:txBody>
      </p:sp>
    </p:spTree>
    <p:extLst>
      <p:ext uri="{BB962C8B-B14F-4D97-AF65-F5344CB8AC3E}">
        <p14:creationId xmlns:p14="http://schemas.microsoft.com/office/powerpoint/2010/main" val="219112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Diverging Agendas</a:t>
            </a:r>
            <a:endParaRPr lang="en-US" dirty="0"/>
          </a:p>
        </p:txBody>
      </p:sp>
      <p:sp>
        <p:nvSpPr>
          <p:cNvPr id="3" name="Content Placeholder 2"/>
          <p:cNvSpPr>
            <a:spLocks noGrp="1"/>
          </p:cNvSpPr>
          <p:nvPr>
            <p:ph sz="half" idx="1"/>
          </p:nvPr>
        </p:nvSpPr>
        <p:spPr/>
        <p:txBody>
          <a:bodyPr/>
          <a:lstStyle/>
          <a:p>
            <a:pPr marL="114300" indent="0">
              <a:buNone/>
            </a:pPr>
            <a:r>
              <a:rPr lang="en-US" b="1" u="sng" dirty="0" smtClean="0"/>
              <a:t>National</a:t>
            </a:r>
          </a:p>
          <a:p>
            <a:pPr marL="628650" indent="-514350">
              <a:buFont typeface="+mj-lt"/>
              <a:buAutoNum type="arabicPeriod"/>
            </a:pPr>
            <a:r>
              <a:rPr lang="en-US" dirty="0" smtClean="0"/>
              <a:t>Treatment summary</a:t>
            </a:r>
          </a:p>
          <a:p>
            <a:pPr marL="628650" indent="-514350">
              <a:buFont typeface="+mj-lt"/>
              <a:buAutoNum type="arabicPeriod"/>
            </a:pPr>
            <a:r>
              <a:rPr lang="en-US" dirty="0" smtClean="0"/>
              <a:t>Treatment summary</a:t>
            </a:r>
          </a:p>
          <a:p>
            <a:pPr marL="628650" indent="-514350">
              <a:buFont typeface="+mj-lt"/>
              <a:buAutoNum type="arabicPeriod"/>
            </a:pPr>
            <a:r>
              <a:rPr lang="en-US" dirty="0" smtClean="0"/>
              <a:t>Treatment summary</a:t>
            </a:r>
          </a:p>
          <a:p>
            <a:pPr marL="628650" indent="-514350">
              <a:buFont typeface="+mj-lt"/>
              <a:buAutoNum type="arabicPeriod"/>
            </a:pPr>
            <a:r>
              <a:rPr lang="en-US" dirty="0" smtClean="0"/>
              <a:t>Surveillance</a:t>
            </a:r>
          </a:p>
          <a:p>
            <a:pPr marL="628650" indent="-514350">
              <a:buFont typeface="+mj-lt"/>
              <a:buAutoNum type="arabicPeriod"/>
            </a:pPr>
            <a:r>
              <a:rPr lang="en-US" dirty="0" smtClean="0"/>
              <a:t>Primary care</a:t>
            </a:r>
          </a:p>
          <a:p>
            <a:pPr marL="628650" indent="-514350">
              <a:buFont typeface="+mj-lt"/>
              <a:buAutoNum type="arabicPeriod"/>
            </a:pPr>
            <a:endParaRPr lang="en-US" dirty="0"/>
          </a:p>
        </p:txBody>
      </p:sp>
      <p:sp>
        <p:nvSpPr>
          <p:cNvPr id="4" name="Content Placeholder 3"/>
          <p:cNvSpPr>
            <a:spLocks noGrp="1"/>
          </p:cNvSpPr>
          <p:nvPr>
            <p:ph sz="half" idx="2"/>
          </p:nvPr>
        </p:nvSpPr>
        <p:spPr/>
        <p:txBody>
          <a:bodyPr/>
          <a:lstStyle/>
          <a:p>
            <a:pPr marL="114300" indent="0">
              <a:buNone/>
            </a:pPr>
            <a:r>
              <a:rPr lang="en-US" b="1" u="sng" dirty="0" smtClean="0"/>
              <a:t>Our Program</a:t>
            </a:r>
          </a:p>
          <a:p>
            <a:pPr marL="628650" indent="-514350">
              <a:buFont typeface="+mj-lt"/>
              <a:buAutoNum type="arabicPeriod"/>
            </a:pPr>
            <a:r>
              <a:rPr lang="en-US" dirty="0" smtClean="0"/>
              <a:t>Fear of recurrence</a:t>
            </a:r>
          </a:p>
          <a:p>
            <a:pPr marL="628650" indent="-514350">
              <a:buFont typeface="+mj-lt"/>
              <a:buAutoNum type="arabicPeriod"/>
            </a:pPr>
            <a:r>
              <a:rPr lang="en-US" dirty="0" smtClean="0"/>
              <a:t>Fatigue</a:t>
            </a:r>
          </a:p>
          <a:p>
            <a:pPr marL="628650" indent="-514350">
              <a:buFont typeface="+mj-lt"/>
              <a:buAutoNum type="arabicPeriod"/>
            </a:pPr>
            <a:r>
              <a:rPr lang="en-US" dirty="0" smtClean="0"/>
              <a:t>Cognitive changes (“chemo brain”)</a:t>
            </a:r>
          </a:p>
          <a:p>
            <a:pPr marL="628650" indent="-514350">
              <a:buFont typeface="+mj-lt"/>
              <a:buAutoNum type="arabicPeriod"/>
            </a:pPr>
            <a:r>
              <a:rPr lang="en-US" dirty="0" smtClean="0"/>
              <a:t>Pain/neuropathy</a:t>
            </a:r>
          </a:p>
          <a:p>
            <a:pPr marL="628650" indent="-514350">
              <a:buFont typeface="+mj-lt"/>
              <a:buAutoNum type="arabicPeriod"/>
            </a:pPr>
            <a:r>
              <a:rPr lang="en-US" dirty="0" smtClean="0"/>
              <a:t>General anxiety &amp; depression</a:t>
            </a:r>
          </a:p>
          <a:p>
            <a:pPr marL="628650" indent="-514350">
              <a:buFont typeface="+mj-lt"/>
              <a:buAutoNum type="arabicPeriod"/>
            </a:pPr>
            <a:r>
              <a:rPr lang="en-US" dirty="0" smtClean="0"/>
              <a:t>Return to work</a:t>
            </a:r>
            <a:endParaRPr lang="en-US" dirty="0"/>
          </a:p>
        </p:txBody>
      </p:sp>
    </p:spTree>
    <p:extLst>
      <p:ext uri="{BB962C8B-B14F-4D97-AF65-F5344CB8AC3E}">
        <p14:creationId xmlns:p14="http://schemas.microsoft.com/office/powerpoint/2010/main" val="35692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Survivors Don’t Want Treatment Summaries</a:t>
            </a:r>
            <a:endParaRPr lang="en-US" sz="4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332112439"/>
              </p:ext>
            </p:extLst>
          </p:nvPr>
        </p:nvGraphicFramePr>
        <p:xfrm>
          <a:off x="3352800" y="762000"/>
          <a:ext cx="4724400" cy="536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Brace 5"/>
          <p:cNvSpPr/>
          <p:nvPr/>
        </p:nvSpPr>
        <p:spPr>
          <a:xfrm>
            <a:off x="2819400" y="2057400"/>
            <a:ext cx="9906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28600" y="2667000"/>
            <a:ext cx="2590800" cy="2031325"/>
          </a:xfrm>
          <a:prstGeom prst="rect">
            <a:avLst/>
          </a:prstGeom>
          <a:noFill/>
        </p:spPr>
        <p:txBody>
          <a:bodyPr wrap="square" rtlCol="0">
            <a:spAutoFit/>
          </a:bodyPr>
          <a:lstStyle/>
          <a:p>
            <a:r>
              <a:rPr lang="en-US" dirty="0" smtClean="0"/>
              <a:t>70% of survivors chose not to participate in the treatment summary/care plan process – despite being free and arranged around their other appointments</a:t>
            </a:r>
            <a:endParaRPr lang="en-US" dirty="0"/>
          </a:p>
        </p:txBody>
      </p:sp>
    </p:spTree>
    <p:extLst>
      <p:ext uri="{BB962C8B-B14F-4D97-AF65-F5344CB8AC3E}">
        <p14:creationId xmlns:p14="http://schemas.microsoft.com/office/powerpoint/2010/main" val="4153688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Evidence of Survivors’ Preferences</a:t>
            </a:r>
            <a:endParaRPr lang="en-US" dirty="0"/>
          </a:p>
        </p:txBody>
      </p:sp>
      <p:sp>
        <p:nvSpPr>
          <p:cNvPr id="6" name="Content Placeholder 5"/>
          <p:cNvSpPr>
            <a:spLocks noGrp="1"/>
          </p:cNvSpPr>
          <p:nvPr>
            <p:ph idx="1"/>
          </p:nvPr>
        </p:nvSpPr>
        <p:spPr>
          <a:xfrm>
            <a:off x="457200" y="1524000"/>
            <a:ext cx="7620000" cy="5029200"/>
          </a:xfrm>
        </p:spPr>
        <p:txBody>
          <a:bodyPr/>
          <a:lstStyle/>
          <a:p>
            <a:r>
              <a:rPr lang="en-US" dirty="0" smtClean="0"/>
              <a:t>50-80% of survivors endorse fear of recurrence; 25-40% report a moderate-high need for professional help</a:t>
            </a:r>
          </a:p>
          <a:p>
            <a:r>
              <a:rPr lang="en-US" dirty="0" smtClean="0"/>
              <a:t>Plurality of </a:t>
            </a:r>
            <a:r>
              <a:rPr lang="en-US" dirty="0" smtClean="0"/>
              <a:t>counseling/therapy requests come post-treatment</a:t>
            </a:r>
          </a:p>
          <a:p>
            <a:r>
              <a:rPr lang="en-US" dirty="0" smtClean="0"/>
              <a:t>Questions </a:t>
            </a:r>
            <a:r>
              <a:rPr lang="en-US" dirty="0" smtClean="0"/>
              <a:t>at educational events</a:t>
            </a:r>
          </a:p>
          <a:p>
            <a:r>
              <a:rPr lang="en-US" dirty="0" smtClean="0"/>
              <a:t>Comments from family/friends </a:t>
            </a:r>
          </a:p>
          <a:p>
            <a:pPr lvl="1"/>
            <a:r>
              <a:rPr lang="en-US" dirty="0" smtClean="0"/>
              <a:t>“Why isn’t he accepting the good news?”</a:t>
            </a:r>
          </a:p>
        </p:txBody>
      </p:sp>
      <p:pic>
        <p:nvPicPr>
          <p:cNvPr id="5123" name="Picture 3" descr="C:\Users\801119108\AppData\Local\Microsoft\Windows\Temporary Internet Files\Content.IE5\O4MVWIVR\evidence_yellow_evidence_tape_crime_sce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82949"/>
            <a:ext cx="3846513" cy="276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8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fear of recurrence?</a:t>
            </a:r>
            <a:endParaRPr lang="en-US" dirty="0"/>
          </a:p>
        </p:txBody>
      </p:sp>
      <p:sp>
        <p:nvSpPr>
          <p:cNvPr id="6" name="Content Placeholder 5"/>
          <p:cNvSpPr>
            <a:spLocks noGrp="1"/>
          </p:cNvSpPr>
          <p:nvPr>
            <p:ph idx="1"/>
          </p:nvPr>
        </p:nvSpPr>
        <p:spPr/>
        <p:txBody>
          <a:bodyPr/>
          <a:lstStyle/>
          <a:p>
            <a:r>
              <a:rPr lang="en-US" dirty="0" smtClean="0"/>
              <a:t>Worry, anxiety, fear, rumination, etc. that…</a:t>
            </a:r>
          </a:p>
          <a:p>
            <a:pPr lvl="1"/>
            <a:r>
              <a:rPr lang="en-US" dirty="0" smtClean="0"/>
              <a:t>Cancer will return/relapse</a:t>
            </a:r>
          </a:p>
          <a:p>
            <a:pPr lvl="1"/>
            <a:r>
              <a:rPr lang="en-US" dirty="0" smtClean="0"/>
              <a:t>Cancer will spread</a:t>
            </a:r>
          </a:p>
          <a:p>
            <a:pPr lvl="1"/>
            <a:r>
              <a:rPr lang="en-US" dirty="0" smtClean="0"/>
              <a:t>A new cancer will develop</a:t>
            </a:r>
          </a:p>
          <a:p>
            <a:pPr lvl="1"/>
            <a:endParaRPr lang="en-US" dirty="0"/>
          </a:p>
          <a:p>
            <a:r>
              <a:rPr lang="en-US" dirty="0" smtClean="0"/>
              <a:t>Not all fears are conscious!</a:t>
            </a:r>
          </a:p>
          <a:p>
            <a:pPr lvl="1"/>
            <a:r>
              <a:rPr lang="en-US" dirty="0" smtClean="0"/>
              <a:t>Symptom checking</a:t>
            </a:r>
          </a:p>
          <a:p>
            <a:pPr lvl="1"/>
            <a:r>
              <a:rPr lang="en-US" dirty="0" smtClean="0"/>
              <a:t>Irritability</a:t>
            </a:r>
          </a:p>
          <a:p>
            <a:pPr lvl="1"/>
            <a:r>
              <a:rPr lang="en-US" dirty="0" smtClean="0"/>
              <a:t>Hopelessness</a:t>
            </a:r>
            <a:endParaRPr lang="en-US" dirty="0"/>
          </a:p>
        </p:txBody>
      </p:sp>
    </p:spTree>
    <p:extLst>
      <p:ext uri="{BB962C8B-B14F-4D97-AF65-F5344CB8AC3E}">
        <p14:creationId xmlns:p14="http://schemas.microsoft.com/office/powerpoint/2010/main" val="328031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 </a:t>
            </a:r>
            <a:br>
              <a:rPr lang="en-US" dirty="0" smtClean="0"/>
            </a:br>
            <a:r>
              <a:rPr lang="en-US" sz="4000" dirty="0" smtClean="0"/>
              <a:t>Treatment Summaries/Care Plans</a:t>
            </a:r>
            <a:endParaRPr lang="en-US" sz="4000" dirty="0"/>
          </a:p>
        </p:txBody>
      </p:sp>
      <p:sp>
        <p:nvSpPr>
          <p:cNvPr id="2" name="Content Placeholder 1"/>
          <p:cNvSpPr>
            <a:spLocks noGrp="1"/>
          </p:cNvSpPr>
          <p:nvPr>
            <p:ph idx="1"/>
          </p:nvPr>
        </p:nvSpPr>
        <p:spPr>
          <a:xfrm>
            <a:off x="381000" y="1676400"/>
            <a:ext cx="8001000" cy="4800600"/>
          </a:xfrm>
        </p:spPr>
        <p:txBody>
          <a:bodyPr/>
          <a:lstStyle/>
          <a:p>
            <a:pPr marL="628650" indent="-514350">
              <a:buFont typeface="+mj-lt"/>
              <a:buAutoNum type="romanUcPeriod"/>
            </a:pPr>
            <a:r>
              <a:rPr lang="en-US" sz="2400" dirty="0" smtClean="0"/>
              <a:t>Feasibility?</a:t>
            </a:r>
          </a:p>
          <a:p>
            <a:pPr marL="628650" indent="-514350">
              <a:buFont typeface="+mj-lt"/>
              <a:buAutoNum type="romanUcPeriod"/>
            </a:pPr>
            <a:r>
              <a:rPr lang="en-US" sz="2400" dirty="0" smtClean="0"/>
              <a:t>Evidence-based?</a:t>
            </a:r>
          </a:p>
          <a:p>
            <a:pPr marL="628650" indent="-514350">
              <a:buFont typeface="+mj-lt"/>
              <a:buAutoNum type="romanUcPeriod"/>
            </a:pPr>
            <a:r>
              <a:rPr lang="en-US" sz="2400" dirty="0" smtClean="0"/>
              <a:t>Survivor-centered?</a:t>
            </a:r>
          </a:p>
          <a:p>
            <a:pPr marL="628650" indent="-514350">
              <a:buFont typeface="+mj-lt"/>
              <a:buAutoNum type="romanUcPeriod"/>
            </a:pPr>
            <a:r>
              <a:rPr lang="en-US" sz="2400" dirty="0" smtClean="0"/>
              <a:t>Innovation?</a:t>
            </a:r>
          </a:p>
          <a:p>
            <a:pPr marL="628650" indent="-514350">
              <a:buFont typeface="+mj-lt"/>
              <a:buAutoNum type="romanUcPeriod"/>
            </a:pPr>
            <a:endParaRPr lang="en-US" sz="3200" dirty="0" smtClean="0"/>
          </a:p>
          <a:p>
            <a:pPr marL="628650" indent="-514350">
              <a:buFont typeface="+mj-lt"/>
              <a:buAutoNum type="romanUcPeriod"/>
            </a:pPr>
            <a:endParaRPr lang="en-US" sz="3200" dirty="0" smtClean="0"/>
          </a:p>
          <a:p>
            <a:pPr marL="628650" indent="-514350">
              <a:buFont typeface="+mj-lt"/>
              <a:buAutoNum type="romanUcPeriod"/>
            </a:pPr>
            <a:endParaRPr lang="en-US" dirty="0"/>
          </a:p>
        </p:txBody>
      </p:sp>
    </p:spTree>
    <p:extLst>
      <p:ext uri="{BB962C8B-B14F-4D97-AF65-F5344CB8AC3E}">
        <p14:creationId xmlns:p14="http://schemas.microsoft.com/office/powerpoint/2010/main" val="18362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4407091"/>
          </a:xfrm>
        </p:spPr>
        <p:txBody>
          <a:bodyPr/>
          <a:lstStyle/>
          <a:p>
            <a:r>
              <a:rPr lang="en-US" dirty="0" smtClean="0"/>
              <a:t>Worse at some times than others</a:t>
            </a:r>
          </a:p>
          <a:p>
            <a:pPr lvl="1"/>
            <a:r>
              <a:rPr lang="en-US" dirty="0" smtClean="0"/>
              <a:t>Follow-up appointments</a:t>
            </a:r>
          </a:p>
          <a:p>
            <a:pPr lvl="1"/>
            <a:r>
              <a:rPr lang="en-US" dirty="0" smtClean="0"/>
              <a:t>Test results</a:t>
            </a:r>
          </a:p>
          <a:p>
            <a:pPr lvl="1"/>
            <a:r>
              <a:rPr lang="en-US" dirty="0" smtClean="0"/>
              <a:t>Hearing about cancer in the media</a:t>
            </a:r>
          </a:p>
          <a:p>
            <a:pPr lvl="1"/>
            <a:r>
              <a:rPr lang="en-US" dirty="0" smtClean="0"/>
              <a:t>Anniversaries</a:t>
            </a:r>
          </a:p>
          <a:p>
            <a:r>
              <a:rPr lang="en-US" dirty="0" smtClean="0"/>
              <a:t>In the long-term, does not necessarily get better with time</a:t>
            </a:r>
            <a:endParaRPr lang="en-US" dirty="0"/>
          </a:p>
        </p:txBody>
      </p:sp>
      <p:sp>
        <p:nvSpPr>
          <p:cNvPr id="3" name="Title 2"/>
          <p:cNvSpPr>
            <a:spLocks noGrp="1"/>
          </p:cNvSpPr>
          <p:nvPr>
            <p:ph type="title"/>
          </p:nvPr>
        </p:nvSpPr>
        <p:spPr>
          <a:xfrm>
            <a:off x="228600" y="274638"/>
            <a:ext cx="8610600" cy="1143000"/>
          </a:xfrm>
        </p:spPr>
        <p:txBody>
          <a:bodyPr>
            <a:normAutofit fontScale="90000"/>
          </a:bodyPr>
          <a:lstStyle/>
          <a:p>
            <a:r>
              <a:rPr lang="en-US" dirty="0" smtClean="0"/>
              <a:t>The Course of Fear of Recurrence/Spread</a:t>
            </a:r>
            <a:endParaRPr lang="en-US" dirty="0"/>
          </a:p>
        </p:txBody>
      </p:sp>
      <p:pic>
        <p:nvPicPr>
          <p:cNvPr id="5122" name="Picture 2" descr="C:\Local Settings\801119108\Temporary Internet Files\Content.IE5\X1IVR1Y9\MC9004348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fernoerrorifico.files.wordpress.com/2010/05/danteinfer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28426"/>
            <a:ext cx="3583248" cy="4876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emmedartitaliane.com/images/Anno%204/(4-9)%20Dante%20al%20Limb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716" y="1752600"/>
            <a:ext cx="4489684" cy="30284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5716" y="457200"/>
            <a:ext cx="2508484" cy="646331"/>
          </a:xfrm>
          <a:prstGeom prst="rect">
            <a:avLst/>
          </a:prstGeom>
          <a:noFill/>
        </p:spPr>
        <p:txBody>
          <a:bodyPr wrap="square" rtlCol="0">
            <a:spAutoFit/>
          </a:bodyPr>
          <a:lstStyle/>
          <a:p>
            <a:r>
              <a:rPr lang="en-US" sz="3600" dirty="0" smtClean="0">
                <a:latin typeface="Century" panose="02040604050505020304" pitchFamily="18" charset="0"/>
              </a:rPr>
              <a:t>LIMBO</a:t>
            </a:r>
            <a:endParaRPr lang="en-US" sz="3600" dirty="0">
              <a:latin typeface="Century" panose="02040604050505020304" pitchFamily="18" charset="0"/>
            </a:endParaRPr>
          </a:p>
        </p:txBody>
      </p:sp>
    </p:spTree>
    <p:extLst>
      <p:ext uri="{BB962C8B-B14F-4D97-AF65-F5344CB8AC3E}">
        <p14:creationId xmlns:p14="http://schemas.microsoft.com/office/powerpoint/2010/main" val="3902123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lthingsd.com/files/2011/12/damoc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4775198"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4876800"/>
            <a:ext cx="3810000" cy="584775"/>
          </a:xfrm>
          <a:prstGeom prst="rect">
            <a:avLst/>
          </a:prstGeom>
          <a:noFill/>
        </p:spPr>
        <p:txBody>
          <a:bodyPr wrap="square" rtlCol="0">
            <a:spAutoFit/>
          </a:bodyPr>
          <a:lstStyle/>
          <a:p>
            <a:r>
              <a:rPr lang="en-US" sz="3200" dirty="0" smtClean="0"/>
              <a:t>Sword of Damocles</a:t>
            </a:r>
            <a:endParaRPr lang="en-US" sz="3200" dirty="0"/>
          </a:p>
        </p:txBody>
      </p:sp>
    </p:spTree>
    <p:extLst>
      <p:ext uri="{BB962C8B-B14F-4D97-AF65-F5344CB8AC3E}">
        <p14:creationId xmlns:p14="http://schemas.microsoft.com/office/powerpoint/2010/main" val="2533115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7775448" cy="758952"/>
          </a:xfrm>
        </p:spPr>
        <p:txBody>
          <a:bodyPr>
            <a:noAutofit/>
          </a:bodyPr>
          <a:lstStyle/>
          <a:p>
            <a:r>
              <a:rPr lang="en-US" sz="2800" dirty="0" smtClean="0"/>
              <a:t>Fear of Recurrence: Relevance for Medical Management of Cancer Survivors</a:t>
            </a:r>
            <a:endParaRPr lang="en-US" sz="2800" dirty="0"/>
          </a:p>
        </p:txBody>
      </p:sp>
      <p:sp>
        <p:nvSpPr>
          <p:cNvPr id="3" name="Content Placeholder 2"/>
          <p:cNvSpPr>
            <a:spLocks noGrp="1"/>
          </p:cNvSpPr>
          <p:nvPr>
            <p:ph sz="quarter" idx="1"/>
          </p:nvPr>
        </p:nvSpPr>
        <p:spPr/>
        <p:txBody>
          <a:bodyPr/>
          <a:lstStyle/>
          <a:p>
            <a:r>
              <a:rPr lang="en-US" dirty="0" smtClean="0"/>
              <a:t>Many survivors attempt to manage their anxiety through medical interventions:</a:t>
            </a:r>
          </a:p>
          <a:p>
            <a:pPr lvl="1"/>
            <a:r>
              <a:rPr lang="en-US" dirty="0" smtClean="0"/>
              <a:t>Additional office visits</a:t>
            </a:r>
          </a:p>
          <a:p>
            <a:pPr lvl="1"/>
            <a:r>
              <a:rPr lang="en-US" dirty="0" smtClean="0"/>
              <a:t>Push for more tests, scans, procedures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228600"/>
            <a:ext cx="8905874"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0563" y="4267200"/>
            <a:ext cx="4186237" cy="1219200"/>
          </a:xfrm>
          <a:prstGeom prst="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6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7775448" cy="758952"/>
          </a:xfrm>
        </p:spPr>
        <p:txBody>
          <a:bodyPr>
            <a:noAutofit/>
          </a:bodyPr>
          <a:lstStyle/>
          <a:p>
            <a:r>
              <a:rPr lang="en-US" sz="2800" dirty="0" smtClean="0"/>
              <a:t>Fear of Recurrence: Relevance for Medical Management of Cancer Survivors</a:t>
            </a:r>
            <a:endParaRPr lang="en-US" sz="2800" dirty="0"/>
          </a:p>
        </p:txBody>
      </p:sp>
      <p:sp>
        <p:nvSpPr>
          <p:cNvPr id="3" name="Content Placeholder 2"/>
          <p:cNvSpPr>
            <a:spLocks noGrp="1"/>
          </p:cNvSpPr>
          <p:nvPr>
            <p:ph sz="quarter" idx="1"/>
          </p:nvPr>
        </p:nvSpPr>
        <p:spPr/>
        <p:txBody>
          <a:bodyPr/>
          <a:lstStyle/>
          <a:p>
            <a:r>
              <a:rPr lang="en-US" dirty="0" smtClean="0"/>
              <a:t>Many survivors attempt to manage their anxiety through medical interventions:</a:t>
            </a:r>
          </a:p>
          <a:p>
            <a:pPr lvl="1"/>
            <a:r>
              <a:rPr lang="en-US" dirty="0" smtClean="0"/>
              <a:t>Additional office visits</a:t>
            </a:r>
          </a:p>
          <a:p>
            <a:pPr lvl="1"/>
            <a:r>
              <a:rPr lang="en-US" dirty="0" smtClean="0"/>
              <a:t>Push for more tests, scans, procedures</a:t>
            </a:r>
          </a:p>
          <a:p>
            <a:endParaRPr lang="en-US" dirty="0" smtClean="0"/>
          </a:p>
          <a:p>
            <a:r>
              <a:rPr lang="en-US" dirty="0" smtClean="0"/>
              <a:t>Many survivors attempt to manage their anxiety with health behaviors that increase risk of recurrence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00" y="1295400"/>
            <a:ext cx="64578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800" y="5788223"/>
            <a:ext cx="2743200" cy="307777"/>
          </a:xfrm>
          <a:prstGeom prst="rect">
            <a:avLst/>
          </a:prstGeom>
          <a:noFill/>
        </p:spPr>
        <p:txBody>
          <a:bodyPr wrap="square" rtlCol="0">
            <a:spAutoFit/>
          </a:bodyPr>
          <a:lstStyle/>
          <a:p>
            <a:pPr algn="r"/>
            <a:r>
              <a:rPr lang="en-US" sz="1400" dirty="0" smtClean="0"/>
              <a:t>Van </a:t>
            </a:r>
            <a:r>
              <a:rPr lang="en-US" sz="1400" dirty="0" err="1" smtClean="0"/>
              <a:t>Liew</a:t>
            </a:r>
            <a:r>
              <a:rPr lang="en-US" sz="1400" dirty="0" smtClean="0"/>
              <a:t> et al. (2014)</a:t>
            </a:r>
            <a:endParaRPr lang="en-US" sz="1400" dirty="0"/>
          </a:p>
        </p:txBody>
      </p:sp>
      <p:sp>
        <p:nvSpPr>
          <p:cNvPr id="6" name="TextBox 5"/>
          <p:cNvSpPr txBox="1"/>
          <p:nvPr/>
        </p:nvSpPr>
        <p:spPr>
          <a:xfrm>
            <a:off x="4314900" y="1676400"/>
            <a:ext cx="2924100" cy="1231106"/>
          </a:xfrm>
          <a:prstGeom prst="rect">
            <a:avLst/>
          </a:prstGeom>
          <a:solidFill>
            <a:srgbClr val="FFFF00"/>
          </a:solidFill>
          <a:ln>
            <a:solidFill>
              <a:schemeClr val="tx1"/>
            </a:solidFill>
          </a:ln>
        </p:spPr>
        <p:txBody>
          <a:bodyPr wrap="square" rtlCol="0">
            <a:spAutoFit/>
          </a:bodyPr>
          <a:lstStyle/>
          <a:p>
            <a:pPr algn="ctr"/>
            <a:r>
              <a:rPr lang="en-US" sz="2000" dirty="0" smtClean="0"/>
              <a:t>Smokers 2x risk of recurrence rate vs. those who stop smoking </a:t>
            </a:r>
            <a:endParaRPr lang="en-US" sz="1400" dirty="0"/>
          </a:p>
          <a:p>
            <a:pPr algn="ctr"/>
            <a:r>
              <a:rPr lang="en-US" sz="1400" dirty="0" smtClean="0"/>
              <a:t>(4x vs. nonsmokers)</a:t>
            </a:r>
            <a:endParaRPr lang="en-US" sz="1400" dirty="0"/>
          </a:p>
        </p:txBody>
      </p:sp>
    </p:spTree>
    <p:extLst>
      <p:ext uri="{BB962C8B-B14F-4D97-AF65-F5344CB8AC3E}">
        <p14:creationId xmlns:p14="http://schemas.microsoft.com/office/powerpoint/2010/main" val="15413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survivors’ priorities</a:t>
            </a:r>
            <a:endParaRPr lang="en-US" dirty="0"/>
          </a:p>
        </p:txBody>
      </p:sp>
      <p:sp>
        <p:nvSpPr>
          <p:cNvPr id="3" name="Content Placeholder 2"/>
          <p:cNvSpPr>
            <a:spLocks noGrp="1"/>
          </p:cNvSpPr>
          <p:nvPr>
            <p:ph idx="1"/>
          </p:nvPr>
        </p:nvSpPr>
        <p:spPr/>
        <p:txBody>
          <a:bodyPr/>
          <a:lstStyle/>
          <a:p>
            <a:r>
              <a:rPr lang="en-US" dirty="0" smtClean="0"/>
              <a:t>Looking for help managing long-term and late effects of treatment, including psychosocial/behavioral challenges</a:t>
            </a:r>
          </a:p>
          <a:p>
            <a:pPr lvl="1"/>
            <a:r>
              <a:rPr lang="en-US" b="1" dirty="0" smtClean="0"/>
              <a:t>Fear of recurrence</a:t>
            </a:r>
          </a:p>
          <a:p>
            <a:pPr lvl="1"/>
            <a:r>
              <a:rPr lang="en-US" dirty="0" smtClean="0"/>
              <a:t>Fatigue</a:t>
            </a:r>
          </a:p>
          <a:p>
            <a:pPr lvl="1"/>
            <a:r>
              <a:rPr lang="en-US" dirty="0" smtClean="0"/>
              <a:t>Chemo brain</a:t>
            </a:r>
          </a:p>
          <a:p>
            <a:pPr lvl="1"/>
            <a:r>
              <a:rPr lang="en-US" dirty="0" smtClean="0"/>
              <a:t>Pain</a:t>
            </a:r>
          </a:p>
          <a:p>
            <a:pPr lvl="1"/>
            <a:r>
              <a:rPr lang="en-US" dirty="0" smtClean="0"/>
              <a:t>Anxiety/depression</a:t>
            </a:r>
          </a:p>
          <a:p>
            <a:pPr lvl="1"/>
            <a:r>
              <a:rPr lang="en-US" dirty="0" smtClean="0"/>
              <a:t>Return to work</a:t>
            </a:r>
          </a:p>
          <a:p>
            <a:r>
              <a:rPr lang="en-US" dirty="0" smtClean="0"/>
              <a:t>Unmanaged fear of recurrence can directly impact medical care and </a:t>
            </a:r>
            <a:r>
              <a:rPr lang="en-US" dirty="0" smtClean="0"/>
              <a:t>outcomes</a:t>
            </a:r>
            <a:endParaRPr lang="en-US" dirty="0"/>
          </a:p>
        </p:txBody>
      </p:sp>
    </p:spTree>
    <p:extLst>
      <p:ext uri="{BB962C8B-B14F-4D97-AF65-F5344CB8AC3E}">
        <p14:creationId xmlns:p14="http://schemas.microsoft.com/office/powerpoint/2010/main" val="331034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a better model of Survivorship care</a:t>
            </a:r>
            <a:endParaRPr lang="en-US" dirty="0"/>
          </a:p>
        </p:txBody>
      </p:sp>
      <p:sp>
        <p:nvSpPr>
          <p:cNvPr id="3" name="Text Placeholder 2"/>
          <p:cNvSpPr>
            <a:spLocks noGrp="1"/>
          </p:cNvSpPr>
          <p:nvPr>
            <p:ph type="body" idx="1"/>
          </p:nvPr>
        </p:nvSpPr>
        <p:spPr/>
        <p:txBody>
          <a:bodyPr/>
          <a:lstStyle/>
          <a:p>
            <a:r>
              <a:rPr lang="en-US" dirty="0" smtClean="0"/>
              <a:t>Innovation</a:t>
            </a:r>
            <a:endParaRPr lang="en-US" dirty="0"/>
          </a:p>
        </p:txBody>
      </p:sp>
    </p:spTree>
    <p:extLst>
      <p:ext uri="{BB962C8B-B14F-4D97-AF65-F5344CB8AC3E}">
        <p14:creationId xmlns:p14="http://schemas.microsoft.com/office/powerpoint/2010/main" val="1061100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465655" cy="1143000"/>
          </a:xfrm>
        </p:spPr>
        <p:txBody>
          <a:bodyPr/>
          <a:lstStyle/>
          <a:p>
            <a:r>
              <a:rPr lang="en-US" dirty="0" smtClean="0"/>
              <a:t>Finding the </a:t>
            </a:r>
            <a:br>
              <a:rPr lang="en-US" dirty="0" smtClean="0"/>
            </a:br>
            <a:r>
              <a:rPr lang="en-US" dirty="0" smtClean="0"/>
              <a:t>True North Star</a:t>
            </a:r>
            <a:endParaRPr lang="en-US" dirty="0"/>
          </a:p>
        </p:txBody>
      </p:sp>
      <p:sp>
        <p:nvSpPr>
          <p:cNvPr id="5" name="Content Placeholder 4"/>
          <p:cNvSpPr>
            <a:spLocks noGrp="1"/>
          </p:cNvSpPr>
          <p:nvPr>
            <p:ph idx="1"/>
          </p:nvPr>
        </p:nvSpPr>
        <p:spPr>
          <a:xfrm>
            <a:off x="457200" y="2209800"/>
            <a:ext cx="7620000" cy="4191000"/>
          </a:xfrm>
        </p:spPr>
        <p:txBody>
          <a:bodyPr/>
          <a:lstStyle/>
          <a:p>
            <a:r>
              <a:rPr lang="en-US" u="sng" dirty="0" smtClean="0"/>
              <a:t>Priority #1</a:t>
            </a:r>
            <a:r>
              <a:rPr lang="en-US" dirty="0" smtClean="0"/>
              <a:t>:</a:t>
            </a:r>
          </a:p>
          <a:p>
            <a:pPr marL="411480" lvl="1" indent="0">
              <a:buNone/>
            </a:pPr>
            <a:r>
              <a:rPr lang="en-US" dirty="0" smtClean="0"/>
              <a:t>Identifying, managing and treating the long-term and late effects of cancer and its treatment, psychosocial/behavioral &amp; physical </a:t>
            </a:r>
            <a:endParaRPr lang="en-US" dirty="0"/>
          </a:p>
        </p:txBody>
      </p:sp>
      <p:pic>
        <p:nvPicPr>
          <p:cNvPr id="6146" name="Picture 2" descr="http://www.necessaryshenanigans.com/wp-content/uploads/2013/01/find_north_s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279" y="93784"/>
            <a:ext cx="3582613" cy="226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IOM Report</a:t>
            </a:r>
            <a:endParaRPr lang="en-US" dirty="0"/>
          </a:p>
        </p:txBody>
      </p:sp>
      <p:sp>
        <p:nvSpPr>
          <p:cNvPr id="4" name="Content Placeholder 3"/>
          <p:cNvSpPr>
            <a:spLocks noGrp="1"/>
          </p:cNvSpPr>
          <p:nvPr>
            <p:ph idx="1"/>
          </p:nvPr>
        </p:nvSpPr>
        <p:spPr>
          <a:xfrm>
            <a:off x="2057400" y="1600200"/>
            <a:ext cx="4648200" cy="3927229"/>
          </a:xfrm>
          <a:prstGeom prst="rect">
            <a:avLst/>
          </a:prstGeom>
          <a:solidFill>
            <a:schemeClr val="bg1">
              <a:lumMod val="75000"/>
            </a:schemeClr>
          </a:solidFill>
          <a:ln>
            <a:solidFill>
              <a:schemeClr val="tx1"/>
            </a:solidFill>
          </a:ln>
        </p:spPr>
        <p:txBody>
          <a:bodyPr wrap="square">
            <a:spAutoFit/>
          </a:bodyPr>
          <a:lstStyle/>
          <a:p>
            <a:r>
              <a:rPr lang="en-US" sz="1400" b="1" dirty="0"/>
              <a:t>BOX ES-1</a:t>
            </a:r>
            <a:r>
              <a:rPr lang="en-US" sz="1400" dirty="0"/>
              <a:t/>
            </a:r>
            <a:br>
              <a:rPr lang="en-US" sz="1400" dirty="0"/>
            </a:br>
            <a:r>
              <a:rPr lang="en-US" sz="1400" b="1" dirty="0"/>
              <a:t>Essential Components of Survivorship Care</a:t>
            </a:r>
            <a:endParaRPr lang="en-US" sz="1400" dirty="0"/>
          </a:p>
          <a:p>
            <a:r>
              <a:rPr lang="en-US" sz="1400" b="1" dirty="0"/>
              <a:t>Prevention</a:t>
            </a:r>
            <a:r>
              <a:rPr lang="en-US" sz="1400" dirty="0"/>
              <a:t> of recurrent and new cancers, and of other late effects;</a:t>
            </a:r>
          </a:p>
          <a:p>
            <a:r>
              <a:rPr lang="en-US" sz="1400" b="1" dirty="0"/>
              <a:t>Surveillance</a:t>
            </a:r>
            <a:r>
              <a:rPr lang="en-US" sz="1400" dirty="0"/>
              <a:t> for cancer spread, recurrence, or second cancers; assessment of medical and psychosocial late effects;</a:t>
            </a:r>
          </a:p>
          <a:p>
            <a:r>
              <a:rPr lang="en-US" sz="1400" b="1" dirty="0"/>
              <a:t>Intervention</a:t>
            </a:r>
            <a:r>
              <a:rPr lang="en-US" sz="1400" dirty="0"/>
              <a:t> for consequences of cancer and its treatment, for example: medical problems such as lymphedema and sexual dysfunction; symptoms, including pain and fatigue; psychological distress experienced by cancer survivors and their caregivers; and concerns related to employment, insurance, and disability; and</a:t>
            </a:r>
          </a:p>
          <a:p>
            <a:r>
              <a:rPr lang="en-US" sz="1400" b="1" dirty="0"/>
              <a:t>Coordination</a:t>
            </a:r>
            <a:r>
              <a:rPr lang="en-US" sz="1400" dirty="0"/>
              <a:t> between specialists and primary care providers to ensure that all of the survivor’s health needs are met.</a:t>
            </a:r>
          </a:p>
        </p:txBody>
      </p:sp>
    </p:spTree>
    <p:extLst>
      <p:ext uri="{BB962C8B-B14F-4D97-AF65-F5344CB8AC3E}">
        <p14:creationId xmlns:p14="http://schemas.microsoft.com/office/powerpoint/2010/main" val="49903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981200"/>
            <a:ext cx="2667000" cy="1938992"/>
          </a:xfrm>
          <a:prstGeom prst="rect">
            <a:avLst/>
          </a:prstGeom>
          <a:noFill/>
        </p:spPr>
        <p:txBody>
          <a:bodyPr wrap="square" rtlCol="0">
            <a:spAutoFit/>
          </a:bodyPr>
          <a:lstStyle/>
          <a:p>
            <a:pPr algn="ctr"/>
            <a:r>
              <a:rPr lang="en-US" sz="2400" dirty="0" smtClean="0"/>
              <a:t>A 2-year, $250,000 grant from the National Cancer Institute to study </a:t>
            </a:r>
            <a:r>
              <a:rPr lang="en-US" sz="2400" u="sng" dirty="0" smtClean="0"/>
              <a:t>fear of recurrence</a:t>
            </a:r>
            <a:endParaRPr lang="en-US" sz="2400" u="sng" dirty="0"/>
          </a:p>
        </p:txBody>
      </p:sp>
      <p:sp>
        <p:nvSpPr>
          <p:cNvPr id="4" name="TextBox 3"/>
          <p:cNvSpPr txBox="1"/>
          <p:nvPr/>
        </p:nvSpPr>
        <p:spPr>
          <a:xfrm>
            <a:off x="990600" y="4114800"/>
            <a:ext cx="2667000" cy="1200329"/>
          </a:xfrm>
          <a:prstGeom prst="rect">
            <a:avLst/>
          </a:prstGeom>
          <a:noFill/>
        </p:spPr>
        <p:txBody>
          <a:bodyPr wrap="square" rtlCol="0">
            <a:spAutoFit/>
          </a:bodyPr>
          <a:lstStyle/>
          <a:p>
            <a:pPr algn="ctr"/>
            <a:r>
              <a:rPr lang="en-US" sz="2400" dirty="0" smtClean="0"/>
              <a:t>Chemotherapy-induced neuropathy</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20207"/>
            <a:ext cx="2371368" cy="537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8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treatment summary/care plan standard feasible?</a:t>
            </a:r>
            <a:endParaRPr lang="en-US" dirty="0"/>
          </a:p>
        </p:txBody>
      </p:sp>
      <p:sp>
        <p:nvSpPr>
          <p:cNvPr id="3" name="Text Placeholder 2"/>
          <p:cNvSpPr>
            <a:spLocks noGrp="1"/>
          </p:cNvSpPr>
          <p:nvPr>
            <p:ph type="body" idx="1"/>
          </p:nvPr>
        </p:nvSpPr>
        <p:spPr/>
        <p:txBody>
          <a:bodyPr/>
          <a:lstStyle/>
          <a:p>
            <a:r>
              <a:rPr lang="en-US" dirty="0" smtClean="0"/>
              <a:t>I. Feasibility</a:t>
            </a:r>
            <a:endParaRPr lang="en-US" dirty="0"/>
          </a:p>
        </p:txBody>
      </p:sp>
    </p:spTree>
    <p:extLst>
      <p:ext uri="{BB962C8B-B14F-4D97-AF65-F5344CB8AC3E}">
        <p14:creationId xmlns:p14="http://schemas.microsoft.com/office/powerpoint/2010/main" val="1943971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465655" cy="1143000"/>
          </a:xfrm>
        </p:spPr>
        <p:txBody>
          <a:bodyPr/>
          <a:lstStyle/>
          <a:p>
            <a:r>
              <a:rPr lang="en-US" dirty="0" smtClean="0"/>
              <a:t>Finding the </a:t>
            </a:r>
            <a:br>
              <a:rPr lang="en-US" dirty="0" smtClean="0"/>
            </a:br>
            <a:r>
              <a:rPr lang="en-US" dirty="0" smtClean="0"/>
              <a:t>True North Star</a:t>
            </a:r>
            <a:endParaRPr lang="en-US" dirty="0"/>
          </a:p>
        </p:txBody>
      </p:sp>
      <p:sp>
        <p:nvSpPr>
          <p:cNvPr id="5" name="Content Placeholder 4"/>
          <p:cNvSpPr>
            <a:spLocks noGrp="1"/>
          </p:cNvSpPr>
          <p:nvPr>
            <p:ph idx="1"/>
          </p:nvPr>
        </p:nvSpPr>
        <p:spPr>
          <a:xfrm>
            <a:off x="457200" y="2209800"/>
            <a:ext cx="7620000" cy="4191000"/>
          </a:xfrm>
        </p:spPr>
        <p:txBody>
          <a:bodyPr/>
          <a:lstStyle/>
          <a:p>
            <a:r>
              <a:rPr lang="en-US" u="sng" dirty="0" smtClean="0"/>
              <a:t>Priority #1 -- Intervention</a:t>
            </a:r>
            <a:endParaRPr lang="en-US" dirty="0" smtClean="0"/>
          </a:p>
          <a:p>
            <a:pPr marL="341313" lvl="1" indent="0">
              <a:buNone/>
            </a:pPr>
            <a:r>
              <a:rPr lang="en-US" dirty="0" smtClean="0"/>
              <a:t>Identifying, managing and treating the long-term and late effects of cancer and its treatment, psychosocial/behavioral &amp; physical </a:t>
            </a:r>
          </a:p>
          <a:p>
            <a:pPr marL="411480" lvl="1" indent="0">
              <a:buNone/>
            </a:pPr>
            <a:endParaRPr lang="en-US" dirty="0"/>
          </a:p>
          <a:p>
            <a:r>
              <a:rPr lang="en-US" u="sng" dirty="0" smtClean="0"/>
              <a:t>Priority #2-- Coordination</a:t>
            </a:r>
          </a:p>
          <a:p>
            <a:pPr marL="341313" indent="0">
              <a:buNone/>
            </a:pPr>
            <a:r>
              <a:rPr lang="en-US" sz="2000" dirty="0" smtClean="0"/>
              <a:t>Developing, evaluating and disseminating new models of survivorship care</a:t>
            </a:r>
            <a:endParaRPr lang="en-US" sz="2000" dirty="0"/>
          </a:p>
        </p:txBody>
      </p:sp>
      <p:pic>
        <p:nvPicPr>
          <p:cNvPr id="6146" name="Picture 2" descr="http://www.necessaryshenanigans.com/wp-content/uploads/2013/01/find_north_s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279" y="93784"/>
            <a:ext cx="3582613" cy="226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New Models of Survivorship Care: </a:t>
            </a:r>
            <a:r>
              <a:rPr lang="en-US" sz="3600" dirty="0" smtClean="0"/>
              <a:t>Lessons Learned</a:t>
            </a:r>
            <a:endParaRPr lang="en-US" sz="3600" dirty="0"/>
          </a:p>
        </p:txBody>
      </p:sp>
      <p:sp>
        <p:nvSpPr>
          <p:cNvPr id="3" name="Content Placeholder 2"/>
          <p:cNvSpPr>
            <a:spLocks noGrp="1"/>
          </p:cNvSpPr>
          <p:nvPr>
            <p:ph idx="1"/>
          </p:nvPr>
        </p:nvSpPr>
        <p:spPr/>
        <p:txBody>
          <a:bodyPr/>
          <a:lstStyle/>
          <a:p>
            <a:r>
              <a:rPr lang="en-US" dirty="0" smtClean="0"/>
              <a:t>Most survivors </a:t>
            </a:r>
            <a:r>
              <a:rPr lang="en-US" dirty="0" smtClean="0"/>
              <a:t>want </a:t>
            </a:r>
            <a:r>
              <a:rPr lang="en-US" dirty="0" smtClean="0"/>
              <a:t>their </a:t>
            </a:r>
            <a:r>
              <a:rPr lang="en-US" dirty="0" smtClean="0"/>
              <a:t>care </a:t>
            </a:r>
            <a:r>
              <a:rPr lang="en-US" dirty="0" smtClean="0"/>
              <a:t>in the cancer center</a:t>
            </a:r>
          </a:p>
          <a:p>
            <a:pPr lvl="1"/>
            <a:r>
              <a:rPr lang="en-US" dirty="0" smtClean="0"/>
              <a:t>Why not place an internist in the cancer center who specializes in cancer survivorship?</a:t>
            </a:r>
          </a:p>
          <a:p>
            <a:pPr lvl="1"/>
            <a:r>
              <a:rPr lang="en-US" dirty="0" smtClean="0"/>
              <a:t>Within the ACO model, PCPs could be assigned/offered based on medical history of patient (vs. geography)</a:t>
            </a:r>
          </a:p>
          <a:p>
            <a:r>
              <a:rPr lang="en-US" dirty="0" smtClean="0"/>
              <a:t>Start early – survivorship care starts before treatment ends</a:t>
            </a:r>
          </a:p>
          <a:p>
            <a:pPr lvl="1"/>
            <a:r>
              <a:rPr lang="en-US" dirty="0" smtClean="0"/>
              <a:t>Survivorship nurse navigator embedded in treatment areas</a:t>
            </a:r>
          </a:p>
          <a:p>
            <a:pPr lvl="1"/>
            <a:r>
              <a:rPr lang="en-US" dirty="0" smtClean="0"/>
              <a:t>All members of the team can help prepare the survivor for the transition to life-after-treatment</a:t>
            </a:r>
          </a:p>
          <a:p>
            <a:pPr marL="114300"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0165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New Models of Survivorship Care: </a:t>
            </a:r>
            <a:r>
              <a:rPr lang="en-US" sz="3600" dirty="0" smtClean="0"/>
              <a:t>Lessons Learned </a:t>
            </a:r>
            <a:r>
              <a:rPr lang="en-US" sz="2400" dirty="0" smtClean="0"/>
              <a:t>(continued)</a:t>
            </a:r>
            <a:endParaRPr lang="en-US" sz="2400" dirty="0"/>
          </a:p>
        </p:txBody>
      </p:sp>
      <p:sp>
        <p:nvSpPr>
          <p:cNvPr id="3" name="Content Placeholder 2"/>
          <p:cNvSpPr>
            <a:spLocks noGrp="1"/>
          </p:cNvSpPr>
          <p:nvPr>
            <p:ph idx="1"/>
          </p:nvPr>
        </p:nvSpPr>
        <p:spPr>
          <a:xfrm>
            <a:off x="457200" y="1447800"/>
            <a:ext cx="7620000" cy="4800600"/>
          </a:xfrm>
        </p:spPr>
        <p:txBody>
          <a:bodyPr/>
          <a:lstStyle/>
          <a:p>
            <a:r>
              <a:rPr lang="en-US" dirty="0" smtClean="0"/>
              <a:t>Survivors generally want individually-tailored care</a:t>
            </a:r>
          </a:p>
          <a:p>
            <a:pPr lvl="1"/>
            <a:r>
              <a:rPr lang="en-US" dirty="0" smtClean="0"/>
              <a:t>Resist the temptation to offer classes</a:t>
            </a:r>
          </a:p>
          <a:p>
            <a:pPr lvl="1"/>
            <a:r>
              <a:rPr lang="en-US" dirty="0" smtClean="0"/>
              <a:t>Caveat: Having classes to refer to (rehab, nutrition, etc.) </a:t>
            </a:r>
            <a:endParaRPr lang="en-US" dirty="0" smtClean="0"/>
          </a:p>
          <a:p>
            <a:r>
              <a:rPr lang="en-US" dirty="0" smtClean="0"/>
              <a:t>Standardize </a:t>
            </a:r>
            <a:r>
              <a:rPr lang="en-US" dirty="0" smtClean="0"/>
              <a:t>assessment – ask questions</a:t>
            </a:r>
          </a:p>
          <a:p>
            <a:pPr lvl="1"/>
            <a:r>
              <a:rPr lang="en-US" dirty="0" smtClean="0"/>
              <a:t>Survivors often have multiple post-treatment challenges but may not report unsolicited – they often have a sense something is wrong but cannot identify</a:t>
            </a:r>
          </a:p>
          <a:p>
            <a:pPr lvl="1"/>
            <a:r>
              <a:rPr lang="en-US" dirty="0" smtClean="0"/>
              <a:t>Specificity in assessment is important</a:t>
            </a:r>
          </a:p>
          <a:p>
            <a:pPr lvl="2"/>
            <a:r>
              <a:rPr lang="en-US" dirty="0" smtClean="0"/>
              <a:t>For example, fear of recurrence vs. anxiety</a:t>
            </a:r>
          </a:p>
          <a:p>
            <a:pPr lvl="1"/>
            <a:r>
              <a:rPr lang="en-US" dirty="0" smtClean="0"/>
              <a:t>Ask at multiple times</a:t>
            </a:r>
          </a:p>
          <a:p>
            <a:pPr lvl="2"/>
            <a:r>
              <a:rPr lang="en-US" dirty="0" smtClean="0"/>
              <a:t>Our Program: during treatment, near completion, post x2</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24708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New Models</a:t>
            </a:r>
            <a:endParaRPr lang="en-US" dirty="0"/>
          </a:p>
        </p:txBody>
      </p:sp>
      <p:sp>
        <p:nvSpPr>
          <p:cNvPr id="3" name="Content Placeholder 2"/>
          <p:cNvSpPr>
            <a:spLocks noGrp="1"/>
          </p:cNvSpPr>
          <p:nvPr>
            <p:ph idx="1"/>
          </p:nvPr>
        </p:nvSpPr>
        <p:spPr/>
        <p:txBody>
          <a:bodyPr/>
          <a:lstStyle/>
          <a:p>
            <a:r>
              <a:rPr lang="en-US" dirty="0" smtClean="0"/>
              <a:t>Intervention and Coordination are key components of survivorship care</a:t>
            </a:r>
          </a:p>
          <a:p>
            <a:r>
              <a:rPr lang="en-US" dirty="0" smtClean="0"/>
              <a:t>More research needed on treating long-term and late effects of treatment, including psychosocial challenges</a:t>
            </a:r>
          </a:p>
          <a:p>
            <a:r>
              <a:rPr lang="en-US" dirty="0" smtClean="0"/>
              <a:t>New models of delivering survivorship care need to be developed and evaluated</a:t>
            </a:r>
          </a:p>
          <a:p>
            <a:r>
              <a:rPr lang="en-US" dirty="0" smtClean="0"/>
              <a:t>Employ a survivor-centered approach</a:t>
            </a:r>
            <a:endParaRPr lang="en-US" dirty="0"/>
          </a:p>
        </p:txBody>
      </p:sp>
    </p:spTree>
    <p:extLst>
      <p:ext uri="{BB962C8B-B14F-4D97-AF65-F5344CB8AC3E}">
        <p14:creationId xmlns:p14="http://schemas.microsoft.com/office/powerpoint/2010/main" val="3802523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14836"/>
            <a:ext cx="5638800" cy="36583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2599125" cy="4395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32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cx.images-amazon.com/images/I/51FN1Z0HQ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43000"/>
            <a:ext cx="28860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59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676400"/>
            <a:ext cx="6172200" cy="1569660"/>
          </a:xfrm>
          <a:prstGeom prst="rect">
            <a:avLst/>
          </a:prstGeom>
          <a:noFill/>
        </p:spPr>
        <p:txBody>
          <a:bodyPr wrap="square" rtlCol="0">
            <a:spAutoFit/>
          </a:bodyPr>
          <a:lstStyle/>
          <a:p>
            <a:r>
              <a:rPr lang="en-US" sz="9600" dirty="0" smtClean="0">
                <a:latin typeface="Freestyle Script" panose="030804020302050B0404" pitchFamily="66" charset="0"/>
              </a:rPr>
              <a:t>Thank you!</a:t>
            </a:r>
            <a:endParaRPr lang="en-US" sz="9600" dirty="0">
              <a:latin typeface="Freestyle Script" panose="030804020302050B0404" pitchFamily="66" charset="0"/>
            </a:endParaRPr>
          </a:p>
        </p:txBody>
      </p:sp>
    </p:spTree>
    <p:extLst>
      <p:ext uri="{BB962C8B-B14F-4D97-AF65-F5344CB8AC3E}">
        <p14:creationId xmlns:p14="http://schemas.microsoft.com/office/powerpoint/2010/main" val="280607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305800" cy="1143000"/>
          </a:xfrm>
        </p:spPr>
        <p:txBody>
          <a:bodyPr/>
          <a:lstStyle/>
          <a:p>
            <a:r>
              <a:rPr lang="en-US" sz="4400" dirty="0" smtClean="0"/>
              <a:t>Treatment Summary Requirements</a:t>
            </a:r>
            <a:endParaRPr lang="en-US" sz="4400" dirty="0"/>
          </a:p>
        </p:txBody>
      </p:sp>
      <p:sp>
        <p:nvSpPr>
          <p:cNvPr id="5" name="Content Placeholder 4"/>
          <p:cNvSpPr>
            <a:spLocks noGrp="1"/>
          </p:cNvSpPr>
          <p:nvPr>
            <p:ph idx="1"/>
          </p:nvPr>
        </p:nvSpPr>
        <p:spPr/>
        <p:txBody>
          <a:bodyPr/>
          <a:lstStyle/>
          <a:p>
            <a:r>
              <a:rPr lang="en-US" dirty="0" smtClean="0"/>
              <a:t>Contact info of treating providers/institutions</a:t>
            </a:r>
          </a:p>
          <a:p>
            <a:r>
              <a:rPr lang="en-US" dirty="0" smtClean="0"/>
              <a:t>Specific diagnosis, including histological subtype</a:t>
            </a:r>
          </a:p>
          <a:p>
            <a:r>
              <a:rPr lang="en-US" dirty="0" smtClean="0"/>
              <a:t>Surgical procedures</a:t>
            </a:r>
          </a:p>
          <a:p>
            <a:r>
              <a:rPr lang="en-US" dirty="0" smtClean="0"/>
              <a:t>Chemotherapy agents (listing individual names) &amp; dates of treatment</a:t>
            </a:r>
          </a:p>
          <a:p>
            <a:r>
              <a:rPr lang="en-US" dirty="0" smtClean="0"/>
              <a:t>Radiation treatment areas &amp;dates of treatment</a:t>
            </a:r>
          </a:p>
          <a:p>
            <a:r>
              <a:rPr lang="en-US" dirty="0" smtClean="0"/>
              <a:t>Ongoing toxicity/side-effects of treatment</a:t>
            </a:r>
          </a:p>
          <a:p>
            <a:r>
              <a:rPr lang="en-US" dirty="0" smtClean="0"/>
              <a:t>Genetic/hereditary risk factor(s) or predisposing conditions and genetic testing results</a:t>
            </a:r>
          </a:p>
        </p:txBody>
      </p:sp>
    </p:spTree>
    <p:extLst>
      <p:ext uri="{BB962C8B-B14F-4D97-AF65-F5344CB8AC3E}">
        <p14:creationId xmlns:p14="http://schemas.microsoft.com/office/powerpoint/2010/main" val="10780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 Requirements</a:t>
            </a:r>
            <a:endParaRPr lang="en-US" dirty="0"/>
          </a:p>
        </p:txBody>
      </p:sp>
      <p:sp>
        <p:nvSpPr>
          <p:cNvPr id="3" name="Content Placeholder 2"/>
          <p:cNvSpPr>
            <a:spLocks noGrp="1"/>
          </p:cNvSpPr>
          <p:nvPr>
            <p:ph idx="1"/>
          </p:nvPr>
        </p:nvSpPr>
        <p:spPr>
          <a:xfrm>
            <a:off x="457200" y="1447800"/>
            <a:ext cx="7620000" cy="4495800"/>
          </a:xfrm>
        </p:spPr>
        <p:txBody>
          <a:bodyPr>
            <a:normAutofit fontScale="92500"/>
          </a:bodyPr>
          <a:lstStyle/>
          <a:p>
            <a:r>
              <a:rPr lang="en-US" dirty="0" smtClean="0"/>
              <a:t>Contact/location info for all providers where f/u required</a:t>
            </a:r>
          </a:p>
          <a:p>
            <a:r>
              <a:rPr lang="en-US" dirty="0" smtClean="0"/>
              <a:t>Need for ongoing adjuvant therapy including adjuvant therapy name, planned duration, expected side effects</a:t>
            </a:r>
          </a:p>
          <a:p>
            <a:r>
              <a:rPr lang="en-US" dirty="0" smtClean="0"/>
              <a:t>Schedule of f/u visits with names of providers, frequency, location</a:t>
            </a:r>
          </a:p>
          <a:p>
            <a:r>
              <a:rPr lang="en-US" dirty="0" smtClean="0"/>
              <a:t>Cancer surveillance tests for recurrence including provider responsible for ordering, frequency of testing, location of testing</a:t>
            </a:r>
          </a:p>
          <a:p>
            <a:r>
              <a:rPr lang="en-US" dirty="0" smtClean="0"/>
              <a:t>Cancer screening for early detection of new primaries</a:t>
            </a:r>
          </a:p>
          <a:p>
            <a:r>
              <a:rPr lang="en-US" dirty="0" smtClean="0"/>
              <a:t>Other tests/examinations</a:t>
            </a:r>
          </a:p>
          <a:p>
            <a:r>
              <a:rPr lang="en-US" dirty="0" smtClean="0"/>
              <a:t>Possible symptoms of recurrence</a:t>
            </a:r>
          </a:p>
          <a:p>
            <a:r>
              <a:rPr lang="en-US" dirty="0" smtClean="0"/>
              <a:t>Likely and rare late- and long-term effects</a:t>
            </a:r>
          </a:p>
          <a:p>
            <a:r>
              <a:rPr lang="en-US" dirty="0" smtClean="0"/>
              <a:t>A statement about health behavior</a:t>
            </a:r>
            <a:endParaRPr lang="en-US" dirty="0"/>
          </a:p>
        </p:txBody>
      </p:sp>
    </p:spTree>
    <p:extLst>
      <p:ext uri="{BB962C8B-B14F-4D97-AF65-F5344CB8AC3E}">
        <p14:creationId xmlns:p14="http://schemas.microsoft.com/office/powerpoint/2010/main" val="13293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fine print</a:t>
            </a:r>
            <a:endParaRPr lang="en-US" dirty="0"/>
          </a:p>
        </p:txBody>
      </p:sp>
      <p:sp>
        <p:nvSpPr>
          <p:cNvPr id="3" name="Content Placeholder 2"/>
          <p:cNvSpPr>
            <a:spLocks noGrp="1"/>
          </p:cNvSpPr>
          <p:nvPr>
            <p:ph idx="1"/>
          </p:nvPr>
        </p:nvSpPr>
        <p:spPr/>
        <p:txBody>
          <a:bodyPr>
            <a:normAutofit/>
          </a:bodyPr>
          <a:lstStyle/>
          <a:p>
            <a:pPr fontAlgn="base"/>
            <a:r>
              <a:rPr lang="en-US" dirty="0"/>
              <a:t>Standard 3.3, though, is focused on the subset of survivors who are treated with curative intent, and have completed active therapy (other than long-term hormonal therapy).  This includes patients with cancer from all disease sites.</a:t>
            </a:r>
          </a:p>
          <a:p>
            <a:pPr fontAlgn="base"/>
            <a:r>
              <a:rPr lang="en-US" dirty="0"/>
              <a:t>Patients with metastatic disease, though survivors by some definitions, are not targeted for delivery of comprehensive care summaries and follow-up plans under Standard 3.3.</a:t>
            </a:r>
          </a:p>
          <a:p>
            <a:r>
              <a:rPr lang="en-US" sz="1600" dirty="0"/>
              <a:t>January 1, 2015 – Implement a pilot survivorship care plan process involving 10% of eligible patients.</a:t>
            </a:r>
            <a:br>
              <a:rPr lang="en-US" sz="1600" dirty="0"/>
            </a:br>
            <a:r>
              <a:rPr lang="en-US" sz="1600" dirty="0"/>
              <a:t>January 1, 2016 – Provide survivorship care plans to 25% of eligible patients.</a:t>
            </a:r>
            <a:br>
              <a:rPr lang="en-US" sz="1600" dirty="0"/>
            </a:br>
            <a:r>
              <a:rPr lang="en-US" sz="1600" dirty="0"/>
              <a:t>January 1, 2017 – Provide survivorship care plans to 50% of eligible patients.</a:t>
            </a:r>
            <a:br>
              <a:rPr lang="en-US" sz="1600" dirty="0"/>
            </a:br>
            <a:r>
              <a:rPr lang="en-US" sz="1600" dirty="0"/>
              <a:t>January 1, 2018 – Provide survivorship care plans to 75% of eligible patients.</a:t>
            </a:r>
            <a:br>
              <a:rPr lang="en-US" sz="1600" dirty="0"/>
            </a:br>
            <a:r>
              <a:rPr lang="en-US" sz="1600" dirty="0"/>
              <a:t>January 1, 2019 – Provide survivorship care plans to all eligible patients.</a:t>
            </a:r>
          </a:p>
        </p:txBody>
      </p:sp>
    </p:spTree>
    <p:extLst>
      <p:ext uri="{BB962C8B-B14F-4D97-AF65-F5344CB8AC3E}">
        <p14:creationId xmlns:p14="http://schemas.microsoft.com/office/powerpoint/2010/main" val="224254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53415"/>
            <a:ext cx="8001000" cy="5328385"/>
          </a:xfrm>
          <a:solidFill>
            <a:schemeClr val="bg2">
              <a:lumMod val="60000"/>
              <a:lumOff val="40000"/>
            </a:schemeClr>
          </a:solidFill>
          <a:ln>
            <a:solidFill>
              <a:schemeClr val="tx1"/>
            </a:solidFill>
          </a:ln>
        </p:spPr>
        <p:txBody>
          <a:bodyPr/>
          <a:lstStyle/>
          <a:p>
            <a:pPr marL="114300" indent="0">
              <a:buNone/>
            </a:pPr>
            <a:r>
              <a:rPr lang="en-US" sz="2000" b="1" u="sng" dirty="0" smtClean="0">
                <a:latin typeface="Arial" panose="020B0604020202020204" pitchFamily="34" charset="0"/>
                <a:cs typeface="Arial" panose="020B0604020202020204" pitchFamily="34" charset="0"/>
              </a:rPr>
              <a:t>Ingredients</a:t>
            </a:r>
          </a:p>
          <a:p>
            <a:pPr lvl="1"/>
            <a:r>
              <a:rPr lang="en-US" dirty="0" smtClean="0">
                <a:latin typeface="Arial" panose="020B0604020202020204" pitchFamily="34" charset="0"/>
                <a:cs typeface="Arial" panose="020B0604020202020204" pitchFamily="34" charset="0"/>
              </a:rPr>
              <a:t>New hire – preferably a nurse or APRN with oncology experience</a:t>
            </a:r>
          </a:p>
          <a:p>
            <a:pPr lvl="1"/>
            <a:r>
              <a:rPr lang="en-US" dirty="0" smtClean="0">
                <a:latin typeface="Arial" panose="020B0604020202020204" pitchFamily="34" charset="0"/>
                <a:cs typeface="Arial" panose="020B0604020202020204" pitchFamily="34" charset="0"/>
              </a:rPr>
              <a:t>Electronic health record(s)</a:t>
            </a:r>
          </a:p>
          <a:p>
            <a:pPr lvl="1"/>
            <a:r>
              <a:rPr lang="en-US" dirty="0" smtClean="0">
                <a:latin typeface="Arial" panose="020B0604020202020204" pitchFamily="34" charset="0"/>
                <a:cs typeface="Arial" panose="020B0604020202020204" pitchFamily="34" charset="0"/>
              </a:rPr>
              <a:t>Treatment summary/care plan software</a:t>
            </a:r>
          </a:p>
          <a:p>
            <a:pPr lvl="1"/>
            <a:endParaRPr lang="en-US" dirty="0">
              <a:latin typeface="Arial" panose="020B0604020202020204" pitchFamily="34" charset="0"/>
              <a:cs typeface="Arial" panose="020B0604020202020204" pitchFamily="34" charset="0"/>
            </a:endParaRPr>
          </a:p>
          <a:p>
            <a:pPr marL="571500" indent="-457200">
              <a:buFont typeface="+mj-lt"/>
              <a:buAutoNum type="arabicPeriod"/>
            </a:pPr>
            <a:r>
              <a:rPr lang="en-US" sz="2000" dirty="0" smtClean="0">
                <a:latin typeface="Arial" panose="020B0604020202020204" pitchFamily="34" charset="0"/>
                <a:cs typeface="Arial" panose="020B0604020202020204" pitchFamily="34" charset="0"/>
              </a:rPr>
              <a:t>For each survivor, review EHRs to collect all required data.  For private offices, fax release and await hard copy of records.  Allow 45-60 minutes/survivor.</a:t>
            </a:r>
          </a:p>
          <a:p>
            <a:pPr marL="571500" indent="-457200">
              <a:buFont typeface="+mj-lt"/>
              <a:buAutoNum type="arabicPeriod"/>
            </a:pPr>
            <a:r>
              <a:rPr lang="en-US" sz="2000" dirty="0" smtClean="0">
                <a:latin typeface="Arial" panose="020B0604020202020204" pitchFamily="34" charset="0"/>
                <a:cs typeface="Arial" panose="020B0604020202020204" pitchFamily="34" charset="0"/>
              </a:rPr>
              <a:t>Schedule appointment to review treatment summary/care plan.  Allow 30 minutes for conversation.</a:t>
            </a:r>
          </a:p>
          <a:p>
            <a:pPr marL="571500" indent="-457200">
              <a:buFont typeface="+mj-lt"/>
              <a:buAutoNum type="arabicPeriod"/>
            </a:pPr>
            <a:r>
              <a:rPr lang="en-US" sz="2000" dirty="0" smtClean="0">
                <a:latin typeface="Arial" panose="020B0604020202020204" pitchFamily="34" charset="0"/>
                <a:cs typeface="Arial" panose="020B0604020202020204" pitchFamily="34" charset="0"/>
              </a:rPr>
              <a:t>Send treatment summary/care plan to other providers, PCP, and other non-oncology specialists treating patient.</a:t>
            </a:r>
          </a:p>
          <a:p>
            <a:pPr lvl="1"/>
            <a:endParaRPr lang="en-US" dirty="0"/>
          </a:p>
        </p:txBody>
      </p:sp>
      <p:sp>
        <p:nvSpPr>
          <p:cNvPr id="2" name="Title 1"/>
          <p:cNvSpPr>
            <a:spLocks noGrp="1"/>
          </p:cNvSpPr>
          <p:nvPr>
            <p:ph type="title"/>
          </p:nvPr>
        </p:nvSpPr>
        <p:spPr/>
        <p:txBody>
          <a:bodyPr/>
          <a:lstStyle/>
          <a:p>
            <a:pPr algn="ctr"/>
            <a:r>
              <a:rPr lang="en-US" sz="2800" dirty="0" smtClean="0"/>
              <a:t>Recipe:</a:t>
            </a:r>
            <a:br>
              <a:rPr lang="en-US" sz="2800" dirty="0" smtClean="0"/>
            </a:br>
            <a:r>
              <a:rPr lang="en-US" sz="2800" dirty="0" smtClean="0"/>
              <a:t>Treatment </a:t>
            </a:r>
            <a:r>
              <a:rPr lang="en-US" sz="2800" dirty="0"/>
              <a:t>S</a:t>
            </a:r>
            <a:r>
              <a:rPr lang="en-US" sz="2800" dirty="0" smtClean="0"/>
              <a:t>ummary &amp; Care Plan </a:t>
            </a:r>
            <a:r>
              <a:rPr lang="en-US" sz="2800" dirty="0"/>
              <a:t>S</a:t>
            </a:r>
            <a:r>
              <a:rPr lang="en-US" sz="2800" dirty="0" smtClean="0"/>
              <a:t>tandard</a:t>
            </a:r>
            <a:endParaRPr lang="en-US" sz="2800" dirty="0"/>
          </a:p>
        </p:txBody>
      </p:sp>
    </p:spTree>
    <p:extLst>
      <p:ext uri="{BB962C8B-B14F-4D97-AF65-F5344CB8AC3E}">
        <p14:creationId xmlns:p14="http://schemas.microsoft.com/office/powerpoint/2010/main" val="3418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numbers</a:t>
            </a:r>
            <a:endParaRPr lang="en-US" dirty="0"/>
          </a:p>
        </p:txBody>
      </p:sp>
      <p:pic>
        <p:nvPicPr>
          <p:cNvPr id="3074" name="Picture 2" descr="http://www.magnifyingaids.com/store/images/large/Low%20Vision%20Wall%20Clock%20Black%20on%20White%20Sm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81400"/>
            <a:ext cx="1991668" cy="1991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agnifyingaids.com/store/images/large/Low%20Vision%20Wall%20Clock%20Black%20on%20White%20Sm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1991668" cy="1991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1752600"/>
            <a:ext cx="5638800" cy="3354765"/>
          </a:xfrm>
          <a:prstGeom prst="rect">
            <a:avLst/>
          </a:prstGeom>
          <a:noFill/>
          <a:ln>
            <a:noFill/>
          </a:ln>
        </p:spPr>
        <p:txBody>
          <a:bodyPr wrap="square" rtlCol="0">
            <a:spAutoFit/>
          </a:bodyPr>
          <a:lstStyle/>
          <a:p>
            <a:r>
              <a:rPr lang="en-US" u="sng" dirty="0" smtClean="0"/>
              <a:t>For each survivor, plan… </a:t>
            </a:r>
          </a:p>
          <a:p>
            <a:endParaRPr lang="en-US" dirty="0" smtClean="0"/>
          </a:p>
          <a:p>
            <a:pPr marL="285750" indent="-285750">
              <a:buFont typeface="Arial" panose="020B0604020202020204" pitchFamily="34" charset="0"/>
              <a:buChar char="•"/>
            </a:pPr>
            <a:r>
              <a:rPr lang="en-US" dirty="0" smtClean="0"/>
              <a:t>60 minutes to complete treatment summary/care plan</a:t>
            </a:r>
          </a:p>
          <a:p>
            <a:pPr algn="ctr"/>
            <a:r>
              <a:rPr lang="en-US" sz="2400" dirty="0" smtClean="0"/>
              <a:t>+</a:t>
            </a:r>
            <a:r>
              <a:rPr lang="en-US" dirty="0" smtClean="0"/>
              <a:t> </a:t>
            </a:r>
          </a:p>
          <a:p>
            <a:pPr marL="285750" indent="-285750">
              <a:buFont typeface="Arial" panose="020B0604020202020204" pitchFamily="34" charset="0"/>
              <a:buChar char="•"/>
            </a:pPr>
            <a:r>
              <a:rPr lang="en-US" dirty="0" smtClean="0"/>
              <a:t>30 minutes  to review the document with the survivor</a:t>
            </a:r>
          </a:p>
          <a:p>
            <a:pPr algn="ctr"/>
            <a:r>
              <a:rPr lang="en-US" sz="2400" dirty="0"/>
              <a:t>+</a:t>
            </a:r>
            <a:endParaRPr lang="en-US" sz="2400" dirty="0" smtClean="0"/>
          </a:p>
          <a:p>
            <a:pPr marL="285750" indent="-285750">
              <a:buFont typeface="Arial" panose="020B0604020202020204" pitchFamily="34" charset="0"/>
              <a:buChar char="•"/>
            </a:pPr>
            <a:r>
              <a:rPr lang="en-US" dirty="0" smtClean="0"/>
              <a:t>30 minutes to handle administrative tasks (scheduling, follow-up questions, sending document to other providers, etc.)</a:t>
            </a:r>
          </a:p>
          <a:p>
            <a:r>
              <a:rPr lang="en-US" dirty="0" smtClean="0"/>
              <a:t>-----------------------------------</a:t>
            </a:r>
          </a:p>
          <a:p>
            <a:r>
              <a:rPr lang="en-US" dirty="0" smtClean="0"/>
              <a:t>	</a:t>
            </a:r>
            <a:r>
              <a:rPr lang="en-US" sz="2000" b="1" dirty="0" smtClean="0"/>
              <a:t>2 hours </a:t>
            </a:r>
            <a:r>
              <a:rPr lang="en-US" sz="2000" dirty="0" smtClean="0"/>
              <a:t>(with high efficiency)</a:t>
            </a:r>
            <a:endParaRPr lang="en-US" sz="2000" b="1" dirty="0"/>
          </a:p>
        </p:txBody>
      </p:sp>
    </p:spTree>
    <p:extLst>
      <p:ext uri="{BB962C8B-B14F-4D97-AF65-F5344CB8AC3E}">
        <p14:creationId xmlns:p14="http://schemas.microsoft.com/office/powerpoint/2010/main" val="3650132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321</TotalTime>
  <Words>1742</Words>
  <Application>Microsoft Office PowerPoint</Application>
  <PresentationFormat>On-screen Show (4:3)</PresentationFormat>
  <Paragraphs>287</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Adjacency</vt:lpstr>
      <vt:lpstr>You can’t get there from here: Getting the Survivorship Agenda Back on Track</vt:lpstr>
      <vt:lpstr>PowerPoint Presentation</vt:lpstr>
      <vt:lpstr>Outline:  Treatment Summaries/Care Plans</vt:lpstr>
      <vt:lpstr>Is the treatment summary/care plan standard feasible?</vt:lpstr>
      <vt:lpstr>Treatment Summary Requirements</vt:lpstr>
      <vt:lpstr>Care Plan Requirements</vt:lpstr>
      <vt:lpstr>The fine print</vt:lpstr>
      <vt:lpstr>Recipe: Treatment Summary &amp; Care Plan Standard</vt:lpstr>
      <vt:lpstr>Running the numbers</vt:lpstr>
      <vt:lpstr>Staffing</vt:lpstr>
      <vt:lpstr>Does it have to be manual?</vt:lpstr>
      <vt:lpstr>PowerPoint Presentation</vt:lpstr>
      <vt:lpstr>Electronic Health Records (EHRs)</vt:lpstr>
      <vt:lpstr>Wave a magic wand</vt:lpstr>
      <vt:lpstr>Summary: feasibility</vt:lpstr>
      <vt:lpstr>Are treatment summaries &amp; care plans evidence-based?</vt:lpstr>
      <vt:lpstr>The Theory</vt:lpstr>
      <vt:lpstr>The Theory</vt:lpstr>
      <vt:lpstr>The theory has some holes…</vt:lpstr>
      <vt:lpstr>Feasibility issues aside…</vt:lpstr>
      <vt:lpstr>PCP shortage</vt:lpstr>
      <vt:lpstr>PowerPoint Presentation</vt:lpstr>
      <vt:lpstr>Brennan, Gormally, Butow, Boyle &amp; Spillane (2014) British Journal of Cancer </vt:lpstr>
      <vt:lpstr>Summary: evidence</vt:lpstr>
      <vt:lpstr>What do survivors want?</vt:lpstr>
      <vt:lpstr>Diverging Agendas</vt:lpstr>
      <vt:lpstr>Our Survivors Don’t Want Treatment Summaries</vt:lpstr>
      <vt:lpstr>Evidence of Survivors’ Preferences</vt:lpstr>
      <vt:lpstr>What is fear of recurrence?</vt:lpstr>
      <vt:lpstr>The Course of Fear of Recurrence/Spread</vt:lpstr>
      <vt:lpstr>PowerPoint Presentation</vt:lpstr>
      <vt:lpstr>PowerPoint Presentation</vt:lpstr>
      <vt:lpstr>Fear of Recurrence: Relevance for Medical Management of Cancer Survivors</vt:lpstr>
      <vt:lpstr>Fear of Recurrence: Relevance for Medical Management of Cancer Survivors</vt:lpstr>
      <vt:lpstr>Summary: survivors’ priorities</vt:lpstr>
      <vt:lpstr>Toward a better model of Survivorship care</vt:lpstr>
      <vt:lpstr>Finding the  True North Star</vt:lpstr>
      <vt:lpstr>The IOM Report</vt:lpstr>
      <vt:lpstr>PowerPoint Presentation</vt:lpstr>
      <vt:lpstr>Finding the  True North Star</vt:lpstr>
      <vt:lpstr>Developing New Models of Survivorship Care: Lessons Learned</vt:lpstr>
      <vt:lpstr>Developing New Models of Survivorship Care: Lessons Learned (continued)</vt:lpstr>
      <vt:lpstr>Summary: New Models</vt:lpstr>
      <vt:lpstr>In Conclusion…</vt:lpstr>
      <vt:lpstr>PowerPoint Presentation</vt:lpstr>
      <vt:lpstr>PowerPoint Presentation</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can’t get there from here: Getting the Survivorship Agenda Back on Track</dc:title>
  <dc:creator>Siegel, Scott D.</dc:creator>
  <cp:lastModifiedBy>Siegel, Scott D.</cp:lastModifiedBy>
  <cp:revision>76</cp:revision>
  <cp:lastPrinted>2015-03-31T13:52:52Z</cp:lastPrinted>
  <dcterms:created xsi:type="dcterms:W3CDTF">2015-03-30T18:38:01Z</dcterms:created>
  <dcterms:modified xsi:type="dcterms:W3CDTF">2015-04-07T14:54:14Z</dcterms:modified>
</cp:coreProperties>
</file>