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9"/>
  </p:notesMasterIdLst>
  <p:handoutMasterIdLst>
    <p:handoutMasterId r:id="rId30"/>
  </p:handoutMasterIdLst>
  <p:sldIdLst>
    <p:sldId id="288" r:id="rId5"/>
    <p:sldId id="401" r:id="rId6"/>
    <p:sldId id="408" r:id="rId7"/>
    <p:sldId id="409" r:id="rId8"/>
    <p:sldId id="430" r:id="rId9"/>
    <p:sldId id="428" r:id="rId10"/>
    <p:sldId id="431" r:id="rId11"/>
    <p:sldId id="429" r:id="rId12"/>
    <p:sldId id="432" r:id="rId13"/>
    <p:sldId id="433" r:id="rId14"/>
    <p:sldId id="434" r:id="rId15"/>
    <p:sldId id="435" r:id="rId16"/>
    <p:sldId id="439" r:id="rId17"/>
    <p:sldId id="438" r:id="rId18"/>
    <p:sldId id="436" r:id="rId19"/>
    <p:sldId id="437" r:id="rId20"/>
    <p:sldId id="423" r:id="rId21"/>
    <p:sldId id="424" r:id="rId22"/>
    <p:sldId id="425" r:id="rId23"/>
    <p:sldId id="426" r:id="rId24"/>
    <p:sldId id="441" r:id="rId25"/>
    <p:sldId id="440" r:id="rId26"/>
    <p:sldId id="443" r:id="rId27"/>
    <p:sldId id="407"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er, Beth" initials="CB"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A"/>
    <a:srgbClr val="0EADCA"/>
    <a:srgbClr val="52C0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7" autoAdjust="0"/>
    <p:restoredTop sz="80719" autoAdjust="0"/>
  </p:normalViewPr>
  <p:slideViewPr>
    <p:cSldViewPr snapToGrid="0" snapToObjects="1">
      <p:cViewPr varScale="1">
        <p:scale>
          <a:sx n="94" d="100"/>
          <a:sy n="94" d="100"/>
        </p:scale>
        <p:origin x="1032"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3" d="100"/>
          <a:sy n="53" d="100"/>
        </p:scale>
        <p:origin x="282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D702F08-B9B0-4B9C-9F7D-080991201526}" type="datetimeFigureOut">
              <a:rPr lang="en-US" smtClean="0"/>
              <a:t>4/13/2015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4D7F017-D6AA-4F68-8864-EF510EBACCE2}" type="slidenum">
              <a:rPr lang="en-US" smtClean="0"/>
              <a:t>‹#›</a:t>
            </a:fld>
            <a:endParaRPr lang="en-US"/>
          </a:p>
        </p:txBody>
      </p:sp>
    </p:spTree>
    <p:extLst>
      <p:ext uri="{BB962C8B-B14F-4D97-AF65-F5344CB8AC3E}">
        <p14:creationId xmlns:p14="http://schemas.microsoft.com/office/powerpoint/2010/main" val="1721749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8E1328A-534A-FB41-BC4F-710657E780DB}" type="datetimeFigureOut">
              <a:rPr lang="en-US" smtClean="0"/>
              <a:t>4/13/2015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57391B-EEEE-234C-A58E-D47DC4426782}" type="slidenum">
              <a:rPr lang="en-US" smtClean="0"/>
              <a:t>‹#›</a:t>
            </a:fld>
            <a:endParaRPr lang="en-US"/>
          </a:p>
        </p:txBody>
      </p:sp>
    </p:spTree>
    <p:extLst>
      <p:ext uri="{BB962C8B-B14F-4D97-AF65-F5344CB8AC3E}">
        <p14:creationId xmlns:p14="http://schemas.microsoft.com/office/powerpoint/2010/main" val="19637280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1722E8-6883-468A-A5F2-708BE9EDC0BE}" type="slidenum">
              <a:rPr lang="en-US" smtClean="0"/>
              <a:pPr/>
              <a:t>1</a:t>
            </a:fld>
            <a:endParaRPr lang="en-US" dirty="0"/>
          </a:p>
        </p:txBody>
      </p:sp>
    </p:spTree>
    <p:extLst>
      <p:ext uri="{BB962C8B-B14F-4D97-AF65-F5344CB8AC3E}">
        <p14:creationId xmlns:p14="http://schemas.microsoft.com/office/powerpoint/2010/main" val="1980620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10</a:t>
            </a:fld>
            <a:endParaRPr lang="en-US"/>
          </a:p>
        </p:txBody>
      </p:sp>
    </p:spTree>
    <p:extLst>
      <p:ext uri="{BB962C8B-B14F-4D97-AF65-F5344CB8AC3E}">
        <p14:creationId xmlns:p14="http://schemas.microsoft.com/office/powerpoint/2010/main" val="140367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57391B-EEEE-234C-A58E-D47DC4426782}" type="slidenum">
              <a:rPr lang="en-US" smtClean="0"/>
              <a:t>11</a:t>
            </a:fld>
            <a:endParaRPr lang="en-US"/>
          </a:p>
        </p:txBody>
      </p:sp>
    </p:spTree>
    <p:extLst>
      <p:ext uri="{BB962C8B-B14F-4D97-AF65-F5344CB8AC3E}">
        <p14:creationId xmlns:p14="http://schemas.microsoft.com/office/powerpoint/2010/main" val="1462562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12</a:t>
            </a:fld>
            <a:endParaRPr lang="en-US"/>
          </a:p>
        </p:txBody>
      </p:sp>
    </p:spTree>
    <p:extLst>
      <p:ext uri="{BB962C8B-B14F-4D97-AF65-F5344CB8AC3E}">
        <p14:creationId xmlns:p14="http://schemas.microsoft.com/office/powerpoint/2010/main" val="3627967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57391B-EEEE-234C-A58E-D47DC4426782}" type="slidenum">
              <a:rPr lang="en-US" smtClean="0"/>
              <a:t>13</a:t>
            </a:fld>
            <a:endParaRPr lang="en-US"/>
          </a:p>
        </p:txBody>
      </p:sp>
    </p:spTree>
    <p:extLst>
      <p:ext uri="{BB962C8B-B14F-4D97-AF65-F5344CB8AC3E}">
        <p14:creationId xmlns:p14="http://schemas.microsoft.com/office/powerpoint/2010/main" val="3516761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14</a:t>
            </a:fld>
            <a:endParaRPr lang="en-US"/>
          </a:p>
        </p:txBody>
      </p:sp>
    </p:spTree>
    <p:extLst>
      <p:ext uri="{BB962C8B-B14F-4D97-AF65-F5344CB8AC3E}">
        <p14:creationId xmlns:p14="http://schemas.microsoft.com/office/powerpoint/2010/main" val="3311678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15</a:t>
            </a:fld>
            <a:endParaRPr lang="en-US"/>
          </a:p>
        </p:txBody>
      </p:sp>
    </p:spTree>
    <p:extLst>
      <p:ext uri="{BB962C8B-B14F-4D97-AF65-F5344CB8AC3E}">
        <p14:creationId xmlns:p14="http://schemas.microsoft.com/office/powerpoint/2010/main" val="2604083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16</a:t>
            </a:fld>
            <a:endParaRPr lang="en-US"/>
          </a:p>
        </p:txBody>
      </p:sp>
    </p:spTree>
    <p:extLst>
      <p:ext uri="{BB962C8B-B14F-4D97-AF65-F5344CB8AC3E}">
        <p14:creationId xmlns:p14="http://schemas.microsoft.com/office/powerpoint/2010/main" val="246718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17</a:t>
            </a:fld>
            <a:endParaRPr lang="en-US"/>
          </a:p>
        </p:txBody>
      </p:sp>
    </p:spTree>
    <p:extLst>
      <p:ext uri="{BB962C8B-B14F-4D97-AF65-F5344CB8AC3E}">
        <p14:creationId xmlns:p14="http://schemas.microsoft.com/office/powerpoint/2010/main" val="3836560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18</a:t>
            </a:fld>
            <a:endParaRPr lang="en-US"/>
          </a:p>
        </p:txBody>
      </p:sp>
    </p:spTree>
    <p:extLst>
      <p:ext uri="{BB962C8B-B14F-4D97-AF65-F5344CB8AC3E}">
        <p14:creationId xmlns:p14="http://schemas.microsoft.com/office/powerpoint/2010/main" val="2193989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19</a:t>
            </a:fld>
            <a:endParaRPr lang="en-US"/>
          </a:p>
        </p:txBody>
      </p:sp>
    </p:spTree>
    <p:extLst>
      <p:ext uri="{BB962C8B-B14F-4D97-AF65-F5344CB8AC3E}">
        <p14:creationId xmlns:p14="http://schemas.microsoft.com/office/powerpoint/2010/main" val="213207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2</a:t>
            </a:fld>
            <a:endParaRPr lang="en-US"/>
          </a:p>
        </p:txBody>
      </p:sp>
    </p:spTree>
    <p:extLst>
      <p:ext uri="{BB962C8B-B14F-4D97-AF65-F5344CB8AC3E}">
        <p14:creationId xmlns:p14="http://schemas.microsoft.com/office/powerpoint/2010/main" val="43807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21</a:t>
            </a:fld>
            <a:endParaRPr lang="en-US"/>
          </a:p>
        </p:txBody>
      </p:sp>
    </p:spTree>
    <p:extLst>
      <p:ext uri="{BB962C8B-B14F-4D97-AF65-F5344CB8AC3E}">
        <p14:creationId xmlns:p14="http://schemas.microsoft.com/office/powerpoint/2010/main" val="158659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22</a:t>
            </a:fld>
            <a:endParaRPr lang="en-US"/>
          </a:p>
        </p:txBody>
      </p:sp>
    </p:spTree>
    <p:extLst>
      <p:ext uri="{BB962C8B-B14F-4D97-AF65-F5344CB8AC3E}">
        <p14:creationId xmlns:p14="http://schemas.microsoft.com/office/powerpoint/2010/main" val="3113274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23</a:t>
            </a:fld>
            <a:endParaRPr lang="en-US"/>
          </a:p>
        </p:txBody>
      </p:sp>
    </p:spTree>
    <p:extLst>
      <p:ext uri="{BB962C8B-B14F-4D97-AF65-F5344CB8AC3E}">
        <p14:creationId xmlns:p14="http://schemas.microsoft.com/office/powerpoint/2010/main" val="126842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3</a:t>
            </a:fld>
            <a:endParaRPr lang="en-US"/>
          </a:p>
        </p:txBody>
      </p:sp>
    </p:spTree>
    <p:extLst>
      <p:ext uri="{BB962C8B-B14F-4D97-AF65-F5344CB8AC3E}">
        <p14:creationId xmlns:p14="http://schemas.microsoft.com/office/powerpoint/2010/main" val="271221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4</a:t>
            </a:fld>
            <a:endParaRPr lang="en-US"/>
          </a:p>
        </p:txBody>
      </p:sp>
    </p:spTree>
    <p:extLst>
      <p:ext uri="{BB962C8B-B14F-4D97-AF65-F5344CB8AC3E}">
        <p14:creationId xmlns:p14="http://schemas.microsoft.com/office/powerpoint/2010/main" val="11291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5</a:t>
            </a:fld>
            <a:endParaRPr lang="en-US"/>
          </a:p>
        </p:txBody>
      </p:sp>
    </p:spTree>
    <p:extLst>
      <p:ext uri="{BB962C8B-B14F-4D97-AF65-F5344CB8AC3E}">
        <p14:creationId xmlns:p14="http://schemas.microsoft.com/office/powerpoint/2010/main" val="3951950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6</a:t>
            </a:fld>
            <a:endParaRPr lang="en-US"/>
          </a:p>
        </p:txBody>
      </p:sp>
    </p:spTree>
    <p:extLst>
      <p:ext uri="{BB962C8B-B14F-4D97-AF65-F5344CB8AC3E}">
        <p14:creationId xmlns:p14="http://schemas.microsoft.com/office/powerpoint/2010/main" val="36509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7</a:t>
            </a:fld>
            <a:endParaRPr lang="en-US"/>
          </a:p>
        </p:txBody>
      </p:sp>
    </p:spTree>
    <p:extLst>
      <p:ext uri="{BB962C8B-B14F-4D97-AF65-F5344CB8AC3E}">
        <p14:creationId xmlns:p14="http://schemas.microsoft.com/office/powerpoint/2010/main" val="1520107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8</a:t>
            </a:fld>
            <a:endParaRPr lang="en-US"/>
          </a:p>
        </p:txBody>
      </p:sp>
    </p:spTree>
    <p:extLst>
      <p:ext uri="{BB962C8B-B14F-4D97-AF65-F5344CB8AC3E}">
        <p14:creationId xmlns:p14="http://schemas.microsoft.com/office/powerpoint/2010/main" val="72204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391B-EEEE-234C-A58E-D47DC4426782}" type="slidenum">
              <a:rPr lang="en-US" smtClean="0"/>
              <a:t>9</a:t>
            </a:fld>
            <a:endParaRPr lang="en-US"/>
          </a:p>
        </p:txBody>
      </p:sp>
    </p:spTree>
    <p:extLst>
      <p:ext uri="{BB962C8B-B14F-4D97-AF65-F5344CB8AC3E}">
        <p14:creationId xmlns:p14="http://schemas.microsoft.com/office/powerpoint/2010/main" val="3538048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smtClean="0">
                <a:solidFill>
                  <a:srgbClr val="4A4A4A"/>
                </a:solidFill>
              </a:rPr>
              <a:t>FOR INTERNAL USE ONLY DO NOT DISTRIBUTE. Confidential and proprietary property of the American Lung Association, all rights reserved.</a:t>
            </a:r>
            <a:endParaRPr lang="en-US" sz="700" dirty="0">
              <a:solidFill>
                <a:srgbClr val="4A4A4A"/>
              </a:solidFill>
            </a:endParaRPr>
          </a:p>
        </p:txBody>
      </p:sp>
      <p:sp>
        <p:nvSpPr>
          <p:cNvPr id="6"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73693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userDrawn="1"/>
        </p:nvSpPr>
        <p:spPr>
          <a:xfrm>
            <a:off x="-6624" y="6564468"/>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smtClean="0">
                <a:solidFill>
                  <a:srgbClr val="4A4A4A"/>
                </a:solidFill>
              </a:rPr>
              <a:t>FOR INTERNAL USE ONLY DO NOT DISTRIBUTE. Confidential and proprietary property of the American Lung Association, all rights reserved.</a:t>
            </a:r>
            <a:endParaRPr lang="en-US" sz="700" dirty="0">
              <a:solidFill>
                <a:srgbClr val="4A4A4A"/>
              </a:solidFill>
            </a:endParaRPr>
          </a:p>
        </p:txBody>
      </p:sp>
      <p:sp>
        <p:nvSpPr>
          <p:cNvPr id="7" name="Slide Number Placeholder 5"/>
          <p:cNvSpPr txBox="1">
            <a:spLocks/>
          </p:cNvSpPr>
          <p:nvPr userDrawn="1"/>
        </p:nvSpPr>
        <p:spPr>
          <a:xfrm>
            <a:off x="11808610" y="6608704"/>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58401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hidden"/>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7" grpId="0"/>
      <p:bldP spid="7"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smtClean="0">
                <a:solidFill>
                  <a:srgbClr val="4A4A4A"/>
                </a:solidFill>
              </a:rPr>
              <a:t>FOR INTERNAL USE ONLY DO NOT DISTRIBUTE. Confidential and proprietary property of the American Lung Association, all rights reserved.</a:t>
            </a:r>
            <a:endParaRPr lang="en-US" sz="700" dirty="0">
              <a:solidFill>
                <a:srgbClr val="4A4A4A"/>
              </a:solidFill>
            </a:endParaRPr>
          </a:p>
        </p:txBody>
      </p:sp>
      <p:sp>
        <p:nvSpPr>
          <p:cNvPr id="11"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165722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smtClean="0">
                <a:solidFill>
                  <a:srgbClr val="4A4A4A"/>
                </a:solidFill>
              </a:rPr>
              <a:t>FOR INTERNAL USE ONLY DO NOT DISTRIBUTE. Confidential and proprietary property of the American Lung Association, all rights reserved.</a:t>
            </a:r>
            <a:endParaRPr lang="en-US" sz="700" dirty="0">
              <a:solidFill>
                <a:srgbClr val="4A4A4A"/>
              </a:solidFill>
            </a:endParaRPr>
          </a:p>
        </p:txBody>
      </p:sp>
      <p:sp>
        <p:nvSpPr>
          <p:cNvPr id="15"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230503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16"/>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smtClean="0">
                <a:solidFill>
                  <a:srgbClr val="4A4A4A"/>
                </a:solidFill>
              </a:rPr>
              <a:t>FOR INTERNAL USE ONLY DO NOT DISTRIBUTE. Confidential and proprietary property of the American Lung Association, all rights reserved.</a:t>
            </a:r>
            <a:endParaRPr lang="en-US" sz="700" dirty="0">
              <a:solidFill>
                <a:srgbClr val="4A4A4A"/>
              </a:solidFill>
            </a:endParaRPr>
          </a:p>
        </p:txBody>
      </p:sp>
      <p:sp>
        <p:nvSpPr>
          <p:cNvPr id="18"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349013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r="4875"/>
          <a:stretch/>
        </p:blipFill>
        <p:spPr>
          <a:xfrm>
            <a:off x="5319965" y="1350007"/>
            <a:ext cx="6338636" cy="4442326"/>
          </a:xfrm>
          <a:prstGeom prst="rect">
            <a:avLst/>
          </a:prstGeom>
        </p:spPr>
      </p:pic>
      <p:sp>
        <p:nvSpPr>
          <p:cNvPr id="7" name="Rectangle 6"/>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smtClean="0">
                <a:solidFill>
                  <a:srgbClr val="4A4A4A"/>
                </a:solidFill>
              </a:rPr>
              <a:t>FOR INTERNAL USE ONLY DO NOT DISTRIBUTE. Confidential and proprietary property of the American Lung Association, all rights reserved.</a:t>
            </a:r>
            <a:endParaRPr lang="en-US" sz="700" dirty="0">
              <a:solidFill>
                <a:srgbClr val="4A4A4A"/>
              </a:solidFill>
            </a:endParaRPr>
          </a:p>
        </p:txBody>
      </p:sp>
      <p:sp>
        <p:nvSpPr>
          <p:cNvPr id="8"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279386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smtClean="0">
                <a:solidFill>
                  <a:srgbClr val="4A4A4A"/>
                </a:solidFill>
              </a:rPr>
              <a:t>FOR INTERNAL USE ONLY DO NOT DISTRIBUTE. Confidential and proprietary property of the American Lung Association, all rights reserved.</a:t>
            </a:r>
            <a:endParaRPr lang="en-US" sz="700" dirty="0">
              <a:solidFill>
                <a:srgbClr val="4A4A4A"/>
              </a:solidFill>
            </a:endParaRPr>
          </a:p>
        </p:txBody>
      </p:sp>
      <p:sp>
        <p:nvSpPr>
          <p:cNvPr id="8"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5811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smtClean="0">
                <a:solidFill>
                  <a:srgbClr val="4A4A4A"/>
                </a:solidFill>
              </a:rPr>
              <a:t>FOR INTERNAL USE ONLY DO NOT DISTRIBUTE. Confidential and proprietary property of the American Lung Association, all rights reserved.</a:t>
            </a:r>
            <a:endParaRPr lang="en-US" sz="700" dirty="0">
              <a:solidFill>
                <a:srgbClr val="4A4A4A"/>
              </a:solidFill>
            </a:endParaRPr>
          </a:p>
        </p:txBody>
      </p:sp>
      <p:sp>
        <p:nvSpPr>
          <p:cNvPr id="16"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21180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smtClean="0">
                <a:solidFill>
                  <a:srgbClr val="4A4A4A"/>
                </a:solidFill>
              </a:rPr>
              <a:t>FOR INTERNAL USE ONLY DO NOT DISTRIBUTE. Confidential and proprietary property of the American Lung Association, all rights reserved.</a:t>
            </a:r>
            <a:endParaRPr lang="en-US" sz="700" dirty="0">
              <a:solidFill>
                <a:srgbClr val="4A4A4A"/>
              </a:solidFill>
            </a:endParaRPr>
          </a:p>
        </p:txBody>
      </p:sp>
      <p:sp>
        <p:nvSpPr>
          <p:cNvPr id="10"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121027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smtClean="0">
                <a:solidFill>
                  <a:srgbClr val="4A4A4A"/>
                </a:solidFill>
              </a:rPr>
              <a:t>FOR INTERNAL USE ONLY DO NOT DISTRIBUTE. Confidential and proprietary property of the American Lung Association, all rights reserved.</a:t>
            </a:r>
            <a:endParaRPr lang="en-US" sz="700" dirty="0">
              <a:solidFill>
                <a:srgbClr val="4A4A4A"/>
              </a:solidFill>
            </a:endParaRPr>
          </a:p>
        </p:txBody>
      </p:sp>
      <p:sp>
        <p:nvSpPr>
          <p:cNvPr id="10"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108694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smtClean="0">
                <a:solidFill>
                  <a:srgbClr val="4A4A4A"/>
                </a:solidFill>
              </a:rPr>
              <a:t>FOR INTERNAL USE ONLY DO NOT DISTRIBUTE. Confidential and proprietary property of the American Lung Association, all rights reserved.</a:t>
            </a:r>
            <a:endParaRPr lang="en-US" sz="700" dirty="0">
              <a:solidFill>
                <a:srgbClr val="4A4A4A"/>
              </a:solidFill>
            </a:endParaRPr>
          </a:p>
        </p:txBody>
      </p:sp>
      <p:sp>
        <p:nvSpPr>
          <p:cNvPr id="7"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174024578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81" r:id="rId5"/>
    <p:sldLayoutId id="2147483680" r:id="rId6"/>
    <p:sldLayoutId id="2147483666" r:id="rId7"/>
    <p:sldLayoutId id="2147483682" r:id="rId8"/>
    <p:sldLayoutId id="2147483683" r:id="rId9"/>
    <p:sldLayoutId id="2147483667"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hf hdr="0" ftr="0" dt="0"/>
  <p:txStyles>
    <p:titleStyle>
      <a:lvl1pPr algn="l" defTabSz="914400" rtl="0" eaLnBrk="1" latinLnBrk="0" hangingPunct="1">
        <a:spcBef>
          <a:spcPct val="0"/>
        </a:spcBef>
        <a:buNone/>
        <a:defRPr sz="3200" b="1" kern="1200">
          <a:solidFill>
            <a:srgbClr val="4A4A4A"/>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4A4A4A"/>
          </a:solidFill>
          <a:latin typeface="Lato Black"/>
          <a:ea typeface="+mn-ea"/>
          <a:cs typeface="Arial"/>
        </a:defRPr>
      </a:lvl1pPr>
      <a:lvl2pPr marL="742950" indent="-285750" algn="l" defTabSz="914400" rtl="0" eaLnBrk="1" latinLnBrk="0" hangingPunct="1">
        <a:spcBef>
          <a:spcPct val="20000"/>
        </a:spcBef>
        <a:buFont typeface="Arial" pitchFamily="34" charset="0"/>
        <a:buChar char="–"/>
        <a:defRPr sz="2800" kern="1200" baseline="0">
          <a:solidFill>
            <a:srgbClr val="4A4A4A"/>
          </a:solidFill>
          <a:latin typeface="Lato Black"/>
          <a:ea typeface="+mn-ea"/>
          <a:cs typeface="Arial"/>
        </a:defRPr>
      </a:lvl2pPr>
      <a:lvl3pPr marL="1143000" indent="-228600" algn="l" defTabSz="914400" rtl="0" eaLnBrk="1" latinLnBrk="0" hangingPunct="1">
        <a:spcBef>
          <a:spcPct val="20000"/>
        </a:spcBef>
        <a:buFont typeface="Arial" pitchFamily="34" charset="0"/>
        <a:buChar char="•"/>
        <a:defRPr sz="2400" kern="1200" baseline="0">
          <a:solidFill>
            <a:srgbClr val="4A4A4A"/>
          </a:solidFill>
          <a:latin typeface="Lato Black"/>
          <a:ea typeface="+mn-ea"/>
          <a:cs typeface="Arial"/>
        </a:defRPr>
      </a:lvl3pPr>
      <a:lvl4pPr marL="1600200" indent="-228600" algn="l" defTabSz="914400" rtl="0" eaLnBrk="1" latinLnBrk="0" hangingPunct="1">
        <a:spcBef>
          <a:spcPct val="20000"/>
        </a:spcBef>
        <a:buFont typeface="Arial" pitchFamily="34" charset="0"/>
        <a:buChar char="–"/>
        <a:defRPr sz="2000" kern="1200" baseline="0">
          <a:solidFill>
            <a:srgbClr val="4A4A4A"/>
          </a:solidFill>
          <a:latin typeface="Lato Black"/>
          <a:ea typeface="+mn-ea"/>
          <a:cs typeface="Arial"/>
        </a:defRPr>
      </a:lvl4pPr>
      <a:lvl5pPr marL="2057400" indent="-228600" algn="l" defTabSz="914400" rtl="0" eaLnBrk="1" latinLnBrk="0" hangingPunct="1">
        <a:spcBef>
          <a:spcPct val="20000"/>
        </a:spcBef>
        <a:buFont typeface="Arial" pitchFamily="34" charset="0"/>
        <a:buChar char="»"/>
        <a:defRPr sz="2000" kern="1200" baseline="0">
          <a:solidFill>
            <a:srgbClr val="4A4A4A"/>
          </a:solidFill>
          <a:latin typeface="Lato Black"/>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legis.delaware.gov/legislatur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dbrown@lunginfo.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02900" y="6527800"/>
            <a:ext cx="9144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80442" y="2512833"/>
            <a:ext cx="8534400" cy="3139321"/>
          </a:xfrm>
          <a:prstGeom prst="rect">
            <a:avLst/>
          </a:prstGeom>
          <a:noFill/>
          <a:ln>
            <a:noFill/>
          </a:ln>
        </p:spPr>
        <p:txBody>
          <a:bodyPr wrap="square" rtlCol="0">
            <a:spAutoFit/>
          </a:bodyPr>
          <a:lstStyle/>
          <a:p>
            <a:r>
              <a:rPr lang="en-US" sz="3600" b="1" dirty="0" smtClean="0">
                <a:solidFill>
                  <a:schemeClr val="bg2">
                    <a:lumMod val="25000"/>
                  </a:schemeClr>
                </a:solidFill>
                <a:latin typeface="Arial Bold" panose="020B0704020202020204" pitchFamily="34" charset="0"/>
                <a:cs typeface="Arial Bold" panose="020B0704020202020204" pitchFamily="34" charset="0"/>
              </a:rPr>
              <a:t>Advocating for Tobacco Control</a:t>
            </a:r>
          </a:p>
          <a:p>
            <a:r>
              <a:rPr lang="en-US" sz="3600" b="1" dirty="0" smtClean="0">
                <a:solidFill>
                  <a:schemeClr val="bg2">
                    <a:lumMod val="25000"/>
                  </a:schemeClr>
                </a:solidFill>
                <a:latin typeface="Arial Bold" panose="020B0704020202020204" pitchFamily="34" charset="0"/>
                <a:cs typeface="Arial Bold" panose="020B0704020202020204" pitchFamily="34" charset="0"/>
              </a:rPr>
              <a:t>Funds</a:t>
            </a:r>
          </a:p>
          <a:p>
            <a:endParaRPr lang="en-US" sz="3600" b="1" dirty="0" smtClean="0">
              <a:solidFill>
                <a:schemeClr val="bg2">
                  <a:lumMod val="25000"/>
                </a:schemeClr>
              </a:solidFill>
              <a:latin typeface="Arial Bold" panose="020B0704020202020204" pitchFamily="34" charset="0"/>
              <a:cs typeface="Arial Bold" panose="020B0704020202020204" pitchFamily="34" charset="0"/>
            </a:endParaRPr>
          </a:p>
          <a:p>
            <a:r>
              <a:rPr lang="en-US" sz="3600" b="1" dirty="0" smtClean="0">
                <a:solidFill>
                  <a:schemeClr val="bg2">
                    <a:lumMod val="25000"/>
                  </a:schemeClr>
                </a:solidFill>
                <a:latin typeface="Arial Bold" panose="020B0704020202020204" pitchFamily="34" charset="0"/>
                <a:cs typeface="Arial Bold" panose="020B0704020202020204" pitchFamily="34" charset="0"/>
              </a:rPr>
              <a:t>Deborah P. Brown	</a:t>
            </a:r>
            <a:endParaRPr lang="en-US" b="1" dirty="0">
              <a:solidFill>
                <a:schemeClr val="bg2">
                  <a:lumMod val="25000"/>
                </a:schemeClr>
              </a:solidFill>
              <a:latin typeface="Arial Bold" panose="020B0704020202020204" pitchFamily="34" charset="0"/>
              <a:cs typeface="Arial Bold" panose="020B0704020202020204" pitchFamily="34" charset="0"/>
            </a:endParaRPr>
          </a:p>
          <a:p>
            <a:endParaRPr lang="en-US" b="1" dirty="0" smtClean="0">
              <a:solidFill>
                <a:schemeClr val="bg2">
                  <a:lumMod val="25000"/>
                </a:schemeClr>
              </a:solidFill>
              <a:latin typeface="Arial Bold" panose="020B0704020202020204" pitchFamily="34" charset="0"/>
              <a:cs typeface="Arial Bold" panose="020B0704020202020204" pitchFamily="34" charset="0"/>
            </a:endParaRPr>
          </a:p>
          <a:p>
            <a:endParaRPr lang="en-US" b="1" dirty="0">
              <a:solidFill>
                <a:schemeClr val="bg2">
                  <a:lumMod val="25000"/>
                </a:schemeClr>
              </a:solidFill>
              <a:latin typeface="Arial Bold" panose="020B0704020202020204" pitchFamily="34" charset="0"/>
              <a:cs typeface="Arial Bold" panose="020B0704020202020204" pitchFamily="34" charset="0"/>
            </a:endParaRPr>
          </a:p>
          <a:p>
            <a:r>
              <a:rPr lang="en-US" b="1" dirty="0" smtClean="0">
                <a:solidFill>
                  <a:schemeClr val="bg2">
                    <a:lumMod val="25000"/>
                  </a:schemeClr>
                </a:solidFill>
                <a:latin typeface="Arial Bold" panose="020B0704020202020204" pitchFamily="34" charset="0"/>
                <a:cs typeface="Arial Bold" panose="020B0704020202020204" pitchFamily="34" charset="0"/>
              </a:rPr>
              <a:t>April 14, 2015</a:t>
            </a:r>
            <a:endParaRPr lang="en-US" b="1" dirty="0">
              <a:solidFill>
                <a:schemeClr val="bg2">
                  <a:lumMod val="25000"/>
                </a:schemeClr>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84511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6" y="144974"/>
            <a:ext cx="11289792" cy="461665"/>
          </a:xfrm>
          <a:prstGeom prst="rect">
            <a:avLst/>
          </a:prstGeom>
          <a:noFill/>
        </p:spPr>
        <p:txBody>
          <a:bodyPr wrap="square" rtlCol="0">
            <a:spAutoFit/>
          </a:bodyPr>
          <a:lstStyle/>
          <a:p>
            <a:r>
              <a:rPr lang="en-US" sz="2400" b="1">
                <a:solidFill>
                  <a:schemeClr val="tx1">
                    <a:lumMod val="65000"/>
                    <a:lumOff val="35000"/>
                  </a:schemeClr>
                </a:solidFill>
                <a:latin typeface="Arial Bold" panose="020B0704020202020204" pitchFamily="34" charset="0"/>
                <a:cs typeface="Arial Bold" panose="020B0704020202020204" pitchFamily="34" charset="0"/>
              </a:rPr>
              <a:t>How You Can Help With Four Simple Asks</a:t>
            </a:r>
            <a:endParaRPr lang="en-US" sz="2400" b="1" dirty="0">
              <a:solidFill>
                <a:schemeClr val="tx1">
                  <a:lumMod val="65000"/>
                  <a:lumOff val="35000"/>
                </a:schemeClr>
              </a:solidFill>
              <a:latin typeface="Arial Bold" panose="020B0704020202020204" pitchFamily="34" charset="0"/>
              <a:cs typeface="Arial Bold" panose="020B0704020202020204" pitchFamily="34" charset="0"/>
            </a:endParaRPr>
          </a:p>
        </p:txBody>
      </p:sp>
      <p:sp>
        <p:nvSpPr>
          <p:cNvPr id="2" name="Rectangle 1"/>
          <p:cNvSpPr/>
          <p:nvPr/>
        </p:nvSpPr>
        <p:spPr>
          <a:xfrm>
            <a:off x="603183" y="1306954"/>
            <a:ext cx="9099082" cy="6555641"/>
          </a:xfrm>
          <a:prstGeom prst="rect">
            <a:avLst/>
          </a:prstGeom>
        </p:spPr>
        <p:txBody>
          <a:bodyPr wrap="square">
            <a:spAutoFit/>
          </a:bodyPr>
          <a:lstStyle/>
          <a:p>
            <a:r>
              <a:rPr lang="en-US" sz="2400" dirty="0" smtClean="0"/>
              <a:t>#2-</a:t>
            </a:r>
            <a:r>
              <a:rPr lang="en-US" sz="2400" dirty="0"/>
              <a:t>-Tobacco </a:t>
            </a:r>
            <a:r>
              <a:rPr lang="en-US" sz="2400" dirty="0" smtClean="0"/>
              <a:t>tax and Other Tobacco Products</a:t>
            </a:r>
          </a:p>
          <a:p>
            <a:r>
              <a:rPr lang="en-US" sz="2400" dirty="0" smtClean="0"/>
              <a:t> </a:t>
            </a:r>
          </a:p>
          <a:p>
            <a:r>
              <a:rPr lang="en-US" sz="2400" dirty="0" smtClean="0"/>
              <a:t>Surrounding state taxes :					</a:t>
            </a:r>
          </a:p>
          <a:p>
            <a:r>
              <a:rPr lang="en-US" sz="2400" dirty="0"/>
              <a:t>	</a:t>
            </a:r>
            <a:r>
              <a:rPr lang="en-US" sz="2400" dirty="0" smtClean="0"/>
              <a:t>PA	no tax 	</a:t>
            </a:r>
          </a:p>
          <a:p>
            <a:endParaRPr lang="en-US" sz="2400" dirty="0" smtClean="0"/>
          </a:p>
          <a:p>
            <a:r>
              <a:rPr lang="en-US" sz="2400" dirty="0"/>
              <a:t>	</a:t>
            </a:r>
            <a:r>
              <a:rPr lang="en-US" sz="2400" dirty="0" smtClean="0"/>
              <a:t>NJ	30% of wholesale, $.75 per ounce for moist snuff</a:t>
            </a:r>
          </a:p>
          <a:p>
            <a:endParaRPr lang="en-US" sz="2400" dirty="0" smtClean="0"/>
          </a:p>
          <a:p>
            <a:r>
              <a:rPr lang="en-US" sz="2400" dirty="0"/>
              <a:t>	</a:t>
            </a:r>
            <a:r>
              <a:rPr lang="en-US" sz="2400" dirty="0" smtClean="0"/>
              <a:t>MD 30% of wholesale, Non-premium cigars 70% wholesale price, </a:t>
            </a:r>
          </a:p>
          <a:p>
            <a:r>
              <a:rPr lang="en-US" sz="2400" dirty="0"/>
              <a:t>	</a:t>
            </a:r>
            <a:r>
              <a:rPr lang="en-US" sz="2400" dirty="0" smtClean="0"/>
              <a:t>Premium cigars 15% of wholesale</a:t>
            </a:r>
          </a:p>
          <a:p>
            <a:endParaRPr lang="en-US" sz="2400" dirty="0"/>
          </a:p>
          <a:p>
            <a:r>
              <a:rPr lang="en-US" sz="2400" dirty="0" smtClean="0"/>
              <a:t>	DE  15% of wholesale,	$.54 per ounce for moist snuff</a:t>
            </a:r>
            <a:endParaRPr lang="en-US" sz="2400" dirty="0"/>
          </a:p>
          <a:p>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4089380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6" y="144974"/>
            <a:ext cx="1128979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Bold" panose="020B0704020202020204" pitchFamily="34" charset="0"/>
                <a:cs typeface="Arial Bold" panose="020B0704020202020204" pitchFamily="34" charset="0"/>
              </a:rPr>
              <a:t>How You Can Help With Four Simple Asks</a:t>
            </a:r>
          </a:p>
        </p:txBody>
      </p:sp>
      <p:sp>
        <p:nvSpPr>
          <p:cNvPr id="2" name="Rectangle 1"/>
          <p:cNvSpPr/>
          <p:nvPr/>
        </p:nvSpPr>
        <p:spPr>
          <a:xfrm>
            <a:off x="603183" y="1306954"/>
            <a:ext cx="9099082" cy="6924973"/>
          </a:xfrm>
          <a:prstGeom prst="rect">
            <a:avLst/>
          </a:prstGeom>
        </p:spPr>
        <p:txBody>
          <a:bodyPr wrap="square">
            <a:spAutoFit/>
          </a:bodyPr>
          <a:lstStyle/>
          <a:p>
            <a:r>
              <a:rPr lang="en-US" sz="2400" dirty="0"/>
              <a:t>#2--Tobacco tax and Other Tobacco Products</a:t>
            </a:r>
          </a:p>
          <a:p>
            <a:endParaRPr lang="en-US" sz="2400" dirty="0" smtClean="0"/>
          </a:p>
          <a:p>
            <a:r>
              <a:rPr lang="en-US" sz="2400" dirty="0" smtClean="0"/>
              <a:t>ASK:</a:t>
            </a:r>
          </a:p>
          <a:p>
            <a:endParaRPr lang="en-US" sz="2400" dirty="0" smtClean="0"/>
          </a:p>
          <a:p>
            <a:r>
              <a:rPr lang="en-US" sz="2400" dirty="0" smtClean="0"/>
              <a:t>Ask the Administration and legislators to support at least a $1 excise tax increase per pack and to create tax equity on other tobacco products to 70 % of wholesale on all products.  Ask that there be an allocation of a  portion of the taxes collected to tobacco prevention and cessation programs. </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2250216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6" y="144974"/>
            <a:ext cx="11289792" cy="461665"/>
          </a:xfrm>
          <a:prstGeom prst="rect">
            <a:avLst/>
          </a:prstGeom>
          <a:noFill/>
        </p:spPr>
        <p:txBody>
          <a:bodyPr wrap="square" rtlCol="0">
            <a:spAutoFit/>
          </a:bodyPr>
          <a:lstStyle/>
          <a:p>
            <a:r>
              <a:rPr lang="en-US" sz="2400" b="1" dirty="0">
                <a:solidFill>
                  <a:schemeClr val="tx1">
                    <a:lumMod val="65000"/>
                    <a:lumOff val="35000"/>
                  </a:schemeClr>
                </a:solidFill>
                <a:latin typeface="Arial Bold" panose="020B0704020202020204" pitchFamily="34" charset="0"/>
                <a:cs typeface="Arial Bold" panose="020B0704020202020204" pitchFamily="34" charset="0"/>
              </a:rPr>
              <a:t>How You Can Help With Four Simple Asks</a:t>
            </a:r>
          </a:p>
        </p:txBody>
      </p:sp>
      <p:sp>
        <p:nvSpPr>
          <p:cNvPr id="2" name="Rectangle 1"/>
          <p:cNvSpPr/>
          <p:nvPr/>
        </p:nvSpPr>
        <p:spPr>
          <a:xfrm>
            <a:off x="603183" y="1306954"/>
            <a:ext cx="9099082" cy="6924973"/>
          </a:xfrm>
          <a:prstGeom prst="rect">
            <a:avLst/>
          </a:prstGeom>
        </p:spPr>
        <p:txBody>
          <a:bodyPr wrap="square">
            <a:spAutoFit/>
          </a:bodyPr>
          <a:lstStyle/>
          <a:p>
            <a:r>
              <a:rPr lang="en-US" sz="2400" dirty="0" smtClean="0"/>
              <a:t>#3—Comprehensive Clean Indoor Air</a:t>
            </a:r>
            <a:endParaRPr lang="en-US" sz="2400" dirty="0"/>
          </a:p>
          <a:p>
            <a:endParaRPr lang="en-US" sz="2400" dirty="0" smtClean="0"/>
          </a:p>
          <a:p>
            <a:r>
              <a:rPr lang="en-US" sz="2400" dirty="0" smtClean="0"/>
              <a:t>Delaware Clean Indoor Air Act – one of the most protective in the country</a:t>
            </a:r>
          </a:p>
          <a:p>
            <a:endParaRPr lang="en-US" sz="2400" dirty="0"/>
          </a:p>
          <a:p>
            <a:r>
              <a:rPr lang="en-US" sz="2400" dirty="0" smtClean="0"/>
              <a:t>H.B.#5 Introduced by Representative Debra Heffernan</a:t>
            </a:r>
          </a:p>
          <a:p>
            <a:pPr marL="800100" lvl="1" indent="-342900">
              <a:buFont typeface="Arial" panose="020B0604020202020204" pitchFamily="34" charset="0"/>
              <a:buChar char="•"/>
            </a:pPr>
            <a:r>
              <a:rPr lang="en-US" sz="2400" dirty="0" smtClean="0"/>
              <a:t>Adds electronic cigarettes to the current Clean Indoor Air Act </a:t>
            </a:r>
          </a:p>
          <a:p>
            <a:pPr marL="800100" lvl="1" indent="-342900">
              <a:buFont typeface="Arial" panose="020B0604020202020204" pitchFamily="34" charset="0"/>
              <a:buChar char="•"/>
            </a:pPr>
            <a:r>
              <a:rPr lang="en-US" sz="2400" dirty="0" smtClean="0"/>
              <a:t>Bill was released from the House Health and Human Development Committee on April 2 with a vote of 9-3</a:t>
            </a:r>
          </a:p>
          <a:p>
            <a:pPr marL="800100" lvl="1" indent="-342900">
              <a:buFont typeface="Arial" panose="020B0604020202020204" pitchFamily="34" charset="0"/>
              <a:buChar char="•"/>
            </a:pPr>
            <a:r>
              <a:rPr lang="en-US" sz="2400" dirty="0" smtClean="0"/>
              <a:t>House vote will be next</a:t>
            </a:r>
          </a:p>
          <a:p>
            <a:pPr marL="800100" lvl="1" indent="-342900">
              <a:buFont typeface="Arial" panose="020B0604020202020204" pitchFamily="34" charset="0"/>
              <a:buChar char="•"/>
            </a:pPr>
            <a:r>
              <a:rPr lang="en-US" sz="2400" dirty="0" smtClean="0"/>
              <a:t>Numerous amendments are anticipated</a:t>
            </a:r>
          </a:p>
          <a:p>
            <a:pPr marL="800100" lvl="1" indent="-342900">
              <a:buFont typeface="Arial" panose="020B0604020202020204" pitchFamily="34" charset="0"/>
              <a:buChar char="•"/>
            </a:pPr>
            <a:endParaRPr lang="en-US" sz="2400" dirty="0" smtClean="0"/>
          </a:p>
          <a:p>
            <a:pPr lvl="1"/>
            <a:endParaRPr lang="en-US" sz="2400" dirty="0"/>
          </a:p>
          <a:p>
            <a:pPr lvl="2"/>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3237061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6" y="144974"/>
            <a:ext cx="1128979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Bold" panose="020B0704020202020204" pitchFamily="34" charset="0"/>
                <a:cs typeface="Arial Bold" panose="020B0704020202020204" pitchFamily="34" charset="0"/>
              </a:rPr>
              <a:t>How You Can Help With Four Simple Asks</a:t>
            </a:r>
          </a:p>
        </p:txBody>
      </p:sp>
      <p:sp>
        <p:nvSpPr>
          <p:cNvPr id="2" name="Rectangle 1"/>
          <p:cNvSpPr/>
          <p:nvPr/>
        </p:nvSpPr>
        <p:spPr>
          <a:xfrm>
            <a:off x="603183" y="1306954"/>
            <a:ext cx="9099082" cy="5447645"/>
          </a:xfrm>
          <a:prstGeom prst="rect">
            <a:avLst/>
          </a:prstGeom>
        </p:spPr>
        <p:txBody>
          <a:bodyPr wrap="square">
            <a:spAutoFit/>
          </a:bodyPr>
          <a:lstStyle/>
          <a:p>
            <a:r>
              <a:rPr lang="en-US" sz="2400" dirty="0" smtClean="0"/>
              <a:t>#3—Comprehensive </a:t>
            </a:r>
            <a:r>
              <a:rPr lang="en-US" sz="2400" dirty="0"/>
              <a:t>Clean Indoor Air</a:t>
            </a:r>
          </a:p>
          <a:p>
            <a:endParaRPr lang="en-US" sz="2400" dirty="0"/>
          </a:p>
          <a:p>
            <a:endParaRPr lang="en-US" sz="2400" dirty="0" smtClean="0"/>
          </a:p>
          <a:p>
            <a:r>
              <a:rPr lang="en-US" sz="2400" dirty="0" smtClean="0"/>
              <a:t>ASK:</a:t>
            </a:r>
          </a:p>
          <a:p>
            <a:endParaRPr lang="en-US" sz="2400" dirty="0" smtClean="0"/>
          </a:p>
          <a:p>
            <a:r>
              <a:rPr lang="en-US" sz="2400" dirty="0" smtClean="0"/>
              <a:t>Ask the House to support H.B. #5 as written, without amendments.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3037642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6" y="144974"/>
            <a:ext cx="11289792" cy="461665"/>
          </a:xfrm>
          <a:prstGeom prst="rect">
            <a:avLst/>
          </a:prstGeom>
          <a:noFill/>
        </p:spPr>
        <p:txBody>
          <a:bodyPr wrap="square" rtlCol="0">
            <a:spAutoFit/>
          </a:bodyPr>
          <a:lstStyle/>
          <a:p>
            <a:r>
              <a:rPr lang="en-US" sz="2400" b="1" dirty="0">
                <a:solidFill>
                  <a:schemeClr val="tx1">
                    <a:lumMod val="65000"/>
                    <a:lumOff val="35000"/>
                  </a:schemeClr>
                </a:solidFill>
                <a:latin typeface="Arial Bold" panose="020B0704020202020204" pitchFamily="34" charset="0"/>
                <a:cs typeface="Arial Bold" panose="020B0704020202020204" pitchFamily="34" charset="0"/>
              </a:rPr>
              <a:t>How You Can Help With Four Simple Asks</a:t>
            </a:r>
          </a:p>
        </p:txBody>
      </p:sp>
      <p:sp>
        <p:nvSpPr>
          <p:cNvPr id="2" name="Rectangle 1"/>
          <p:cNvSpPr/>
          <p:nvPr/>
        </p:nvSpPr>
        <p:spPr>
          <a:xfrm>
            <a:off x="603183" y="1306954"/>
            <a:ext cx="9099082" cy="5693866"/>
          </a:xfrm>
          <a:prstGeom prst="rect">
            <a:avLst/>
          </a:prstGeom>
        </p:spPr>
        <p:txBody>
          <a:bodyPr wrap="square">
            <a:spAutoFit/>
          </a:bodyPr>
          <a:lstStyle/>
          <a:p>
            <a:r>
              <a:rPr lang="en-US" sz="2400" dirty="0" smtClean="0"/>
              <a:t>#4—Smoking Cessation Insurance Coverage</a:t>
            </a:r>
          </a:p>
          <a:p>
            <a:endParaRPr lang="en-US" sz="2400" dirty="0" smtClean="0"/>
          </a:p>
          <a:p>
            <a:r>
              <a:rPr lang="en-US" sz="2000" b="1" cap="all" dirty="0" smtClean="0"/>
              <a:t>STATE </a:t>
            </a:r>
            <a:r>
              <a:rPr lang="en-US" sz="2000" b="1" cap="all" dirty="0"/>
              <a:t>MEDICAID PROGRAM:</a:t>
            </a:r>
            <a:endParaRPr lang="en-US" sz="2000" dirty="0"/>
          </a:p>
          <a:p>
            <a:r>
              <a:rPr lang="en-US" sz="2000" b="1" dirty="0"/>
              <a:t>Medications:</a:t>
            </a:r>
            <a:r>
              <a:rPr lang="en-US" sz="2000" dirty="0"/>
              <a:t> Covers all 7 recommended cessation </a:t>
            </a:r>
            <a:r>
              <a:rPr lang="en-US" sz="2000" dirty="0" smtClean="0"/>
              <a:t>medications</a:t>
            </a:r>
            <a:endParaRPr lang="en-US" sz="2000" dirty="0"/>
          </a:p>
          <a:p>
            <a:r>
              <a:rPr lang="en-US" sz="2000" b="1" dirty="0"/>
              <a:t>Counseling: </a:t>
            </a:r>
            <a:r>
              <a:rPr lang="en-US" sz="2000" dirty="0"/>
              <a:t>Covers individual counseling</a:t>
            </a:r>
          </a:p>
          <a:p>
            <a:r>
              <a:rPr lang="en-US" sz="2000" b="1" dirty="0"/>
              <a:t>Barriers to Coverage:</a:t>
            </a:r>
            <a:r>
              <a:rPr lang="en-US" sz="2000" dirty="0"/>
              <a:t> Prior authorization and copays required for all medications, patients must try certain medications before using others and counseling required to get </a:t>
            </a:r>
            <a:r>
              <a:rPr lang="en-US" sz="2000" dirty="0" smtClean="0"/>
              <a:t>medications</a:t>
            </a:r>
          </a:p>
          <a:p>
            <a:r>
              <a:rPr lang="en-US" sz="2000" b="1" dirty="0" smtClean="0"/>
              <a:t>Medicaid Expansion</a:t>
            </a:r>
            <a:r>
              <a:rPr lang="en-US" sz="2000" dirty="0" smtClean="0"/>
              <a:t>: Yes</a:t>
            </a:r>
            <a:endParaRPr lang="en-US" sz="2000" dirty="0"/>
          </a:p>
          <a:p>
            <a:endParaRPr lang="en-US" sz="2000" dirty="0"/>
          </a:p>
          <a:p>
            <a:r>
              <a:rPr lang="en-US" sz="2000" b="1" cap="all" dirty="0"/>
              <a:t>STATE EMPLOYEE HEALTH PLAN(S):</a:t>
            </a:r>
            <a:endParaRPr lang="en-US" sz="2000" dirty="0"/>
          </a:p>
          <a:p>
            <a:r>
              <a:rPr lang="en-US" sz="2000" b="1" dirty="0"/>
              <a:t>Medications:</a:t>
            </a:r>
            <a:r>
              <a:rPr lang="en-US" sz="2000" dirty="0"/>
              <a:t> All health plans cover NRT Nasal Spray, NRT Inhaler, </a:t>
            </a:r>
            <a:r>
              <a:rPr lang="en-US" sz="2000" dirty="0" err="1"/>
              <a:t>Varenicline</a:t>
            </a:r>
            <a:r>
              <a:rPr lang="en-US" sz="2000" dirty="0"/>
              <a:t> (Chantix) and </a:t>
            </a:r>
            <a:r>
              <a:rPr lang="en-US" sz="2000" dirty="0" smtClean="0"/>
              <a:t>Bupropion (</a:t>
            </a:r>
            <a:r>
              <a:rPr lang="en-US" sz="2000" dirty="0" err="1" smtClean="0"/>
              <a:t>Zyban</a:t>
            </a:r>
            <a:r>
              <a:rPr lang="en-US" sz="2000" dirty="0" smtClean="0"/>
              <a:t>); </a:t>
            </a:r>
            <a:r>
              <a:rPr lang="en-US" sz="2000" dirty="0"/>
              <a:t>some plans cover NRT Gum, NRT Patch and NRT Lozenge</a:t>
            </a:r>
          </a:p>
          <a:p>
            <a:r>
              <a:rPr lang="en-US" sz="2000" b="1" dirty="0"/>
              <a:t>Counseling:</a:t>
            </a:r>
            <a:r>
              <a:rPr lang="en-US" sz="2000" dirty="0"/>
              <a:t> Covers individual, phone and online counseling</a:t>
            </a:r>
          </a:p>
          <a:p>
            <a:r>
              <a:rPr lang="en-US" sz="2000" b="1" dirty="0"/>
              <a:t>Barriers to Coverage:</a:t>
            </a:r>
            <a:r>
              <a:rPr lang="en-US" sz="2000" dirty="0"/>
              <a:t> Annual limits on quit attempts and limits on </a:t>
            </a:r>
            <a:r>
              <a:rPr lang="en-US" sz="2000" dirty="0" smtClean="0"/>
              <a:t>duration</a:t>
            </a:r>
            <a:endParaRPr lang="en-US" sz="2000" dirty="0"/>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1791838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6" y="144974"/>
            <a:ext cx="11289792" cy="461665"/>
          </a:xfrm>
          <a:prstGeom prst="rect">
            <a:avLst/>
          </a:prstGeom>
          <a:noFill/>
        </p:spPr>
        <p:txBody>
          <a:bodyPr wrap="square" rtlCol="0">
            <a:spAutoFit/>
          </a:bodyPr>
          <a:lstStyle/>
          <a:p>
            <a:r>
              <a:rPr lang="en-US" sz="2400" b="1" dirty="0">
                <a:solidFill>
                  <a:schemeClr val="tx1">
                    <a:lumMod val="65000"/>
                    <a:lumOff val="35000"/>
                  </a:schemeClr>
                </a:solidFill>
                <a:latin typeface="Arial Bold" panose="020B0704020202020204" pitchFamily="34" charset="0"/>
                <a:cs typeface="Arial Bold" panose="020B0704020202020204" pitchFamily="34" charset="0"/>
              </a:rPr>
              <a:t>How You Can Help With Four Simple Asks</a:t>
            </a:r>
          </a:p>
        </p:txBody>
      </p:sp>
      <p:sp>
        <p:nvSpPr>
          <p:cNvPr id="2" name="Rectangle 1"/>
          <p:cNvSpPr/>
          <p:nvPr/>
        </p:nvSpPr>
        <p:spPr>
          <a:xfrm>
            <a:off x="603183" y="1306954"/>
            <a:ext cx="9099082" cy="4062651"/>
          </a:xfrm>
          <a:prstGeom prst="rect">
            <a:avLst/>
          </a:prstGeom>
        </p:spPr>
        <p:txBody>
          <a:bodyPr wrap="square">
            <a:spAutoFit/>
          </a:bodyPr>
          <a:lstStyle/>
          <a:p>
            <a:r>
              <a:rPr lang="en-US" sz="2400" dirty="0" smtClean="0"/>
              <a:t>#4—Smoking Cessation Insurance Coverage</a:t>
            </a:r>
          </a:p>
          <a:p>
            <a:endParaRPr lang="en-US" sz="1400" b="1" cap="all" dirty="0" smtClean="0"/>
          </a:p>
          <a:p>
            <a:r>
              <a:rPr lang="en-US" sz="2000" b="1" cap="all" dirty="0" smtClean="0"/>
              <a:t>OTHER </a:t>
            </a:r>
            <a:r>
              <a:rPr lang="en-US" sz="2000" b="1" cap="all" dirty="0"/>
              <a:t>CESSATION PROVISIONS</a:t>
            </a:r>
            <a:r>
              <a:rPr lang="en-US" sz="2000" cap="all" dirty="0"/>
              <a:t>:</a:t>
            </a:r>
            <a:endParaRPr lang="en-US" sz="2000" dirty="0"/>
          </a:p>
          <a:p>
            <a:r>
              <a:rPr lang="en-US" sz="2000" b="1" dirty="0"/>
              <a:t>Private Insurance Mandate</a:t>
            </a:r>
            <a:r>
              <a:rPr lang="en-US" sz="2000" dirty="0"/>
              <a:t>: No provision</a:t>
            </a:r>
          </a:p>
          <a:p>
            <a:r>
              <a:rPr lang="en-US" sz="2000" b="1" dirty="0"/>
              <a:t>Tobacco Surcharge:</a:t>
            </a:r>
            <a:r>
              <a:rPr lang="en-US" sz="2000" dirty="0"/>
              <a:t> No prohibition or limitation on tobacco </a:t>
            </a:r>
            <a:r>
              <a:rPr lang="en-US" sz="2000" dirty="0" smtClean="0"/>
              <a:t>surcharges</a:t>
            </a:r>
          </a:p>
          <a:p>
            <a:endParaRPr lang="en-US" sz="2000" b="1" dirty="0"/>
          </a:p>
          <a:p>
            <a:r>
              <a:rPr lang="en-US" sz="2000" b="1" dirty="0" smtClean="0"/>
              <a:t>State Health Insurance Marketplace Plans:</a:t>
            </a:r>
          </a:p>
          <a:p>
            <a:r>
              <a:rPr lang="en-US" sz="2000" dirty="0"/>
              <a:t> </a:t>
            </a:r>
            <a:r>
              <a:rPr lang="en-US" sz="2000" dirty="0" smtClean="0"/>
              <a:t>Delaware has three plans:</a:t>
            </a:r>
          </a:p>
          <a:p>
            <a:r>
              <a:rPr lang="en-US" sz="2000" dirty="0"/>
              <a:t>	</a:t>
            </a:r>
            <a:r>
              <a:rPr lang="en-US" sz="2000" dirty="0" smtClean="0"/>
              <a:t>Aetna Life Insurance Company, Aetna Health Inc., Highmark BCBS Inc.</a:t>
            </a:r>
          </a:p>
          <a:p>
            <a:r>
              <a:rPr lang="en-US" sz="2000" dirty="0" smtClean="0"/>
              <a:t>        None are in full compliance with the guidance offered</a:t>
            </a:r>
            <a:endParaRPr lang="en-US" sz="2000" dirty="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2807232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6" y="144974"/>
            <a:ext cx="11289792" cy="461665"/>
          </a:xfrm>
          <a:prstGeom prst="rect">
            <a:avLst/>
          </a:prstGeom>
          <a:noFill/>
        </p:spPr>
        <p:txBody>
          <a:bodyPr wrap="square" rtlCol="0">
            <a:spAutoFit/>
          </a:bodyPr>
          <a:lstStyle/>
          <a:p>
            <a:r>
              <a:rPr lang="en-US" sz="2400" b="1" dirty="0">
                <a:solidFill>
                  <a:schemeClr val="tx1">
                    <a:lumMod val="65000"/>
                    <a:lumOff val="35000"/>
                  </a:schemeClr>
                </a:solidFill>
                <a:latin typeface="Arial Bold" panose="020B0704020202020204" pitchFamily="34" charset="0"/>
                <a:cs typeface="Arial Bold" panose="020B0704020202020204" pitchFamily="34" charset="0"/>
              </a:rPr>
              <a:t>How You Can Help With Four Simple Asks</a:t>
            </a:r>
          </a:p>
        </p:txBody>
      </p:sp>
      <p:sp>
        <p:nvSpPr>
          <p:cNvPr id="2" name="Rectangle 1"/>
          <p:cNvSpPr/>
          <p:nvPr/>
        </p:nvSpPr>
        <p:spPr>
          <a:xfrm>
            <a:off x="603183" y="1306954"/>
            <a:ext cx="9099082" cy="4708981"/>
          </a:xfrm>
          <a:prstGeom prst="rect">
            <a:avLst/>
          </a:prstGeom>
        </p:spPr>
        <p:txBody>
          <a:bodyPr wrap="square">
            <a:spAutoFit/>
          </a:bodyPr>
          <a:lstStyle/>
          <a:p>
            <a:r>
              <a:rPr lang="en-US" sz="2400" dirty="0" smtClean="0"/>
              <a:t>#4—Smoking </a:t>
            </a:r>
            <a:r>
              <a:rPr lang="en-US" sz="2400" dirty="0"/>
              <a:t>Cessation Insurance Coverage</a:t>
            </a:r>
          </a:p>
          <a:p>
            <a:endParaRPr lang="en-US" sz="2400" dirty="0" smtClean="0"/>
          </a:p>
          <a:p>
            <a:r>
              <a:rPr lang="en-US" sz="2400" dirty="0" smtClean="0"/>
              <a:t>ASK:</a:t>
            </a:r>
          </a:p>
          <a:p>
            <a:endParaRPr lang="en-US" sz="2400" dirty="0"/>
          </a:p>
          <a:p>
            <a:r>
              <a:rPr lang="en-US" sz="2400" dirty="0" smtClean="0"/>
              <a:t>Ask for all insurers to provide comprehensive smoking cessation coverage for all participants in their plans.</a:t>
            </a:r>
          </a:p>
          <a:p>
            <a:pPr lvl="1"/>
            <a:endParaRPr lang="en-US" sz="2400" dirty="0"/>
          </a:p>
          <a:p>
            <a:pPr lvl="2"/>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3018151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6678" y="2263583"/>
            <a:ext cx="10283687" cy="4093428"/>
          </a:xfrm>
          <a:prstGeom prst="rect">
            <a:avLst/>
          </a:prstGeom>
        </p:spPr>
        <p:txBody>
          <a:bodyPr wrap="square">
            <a:spAutoFit/>
          </a:bodyPr>
          <a:lstStyle/>
          <a:p>
            <a:pPr marL="342900" indent="-342900">
              <a:buFont typeface="Arial" pitchFamily="34" charset="0"/>
              <a:buChar char="•"/>
            </a:pPr>
            <a:r>
              <a:rPr lang="en-US" sz="3200" dirty="0">
                <a:latin typeface="Times New Roman" pitchFamily="18" charset="0"/>
              </a:rPr>
              <a:t>Personal contacts outside of politics</a:t>
            </a:r>
          </a:p>
          <a:p>
            <a:pPr marL="342900" indent="-342900">
              <a:buFont typeface="Arial" pitchFamily="34" charset="0"/>
              <a:buChar char="•"/>
            </a:pPr>
            <a:r>
              <a:rPr lang="en-US" sz="3200" dirty="0">
                <a:latin typeface="Times New Roman" pitchFamily="18" charset="0"/>
              </a:rPr>
              <a:t>Face to face meetings</a:t>
            </a:r>
          </a:p>
          <a:p>
            <a:pPr marL="342900" indent="-342900">
              <a:buFont typeface="Arial" pitchFamily="34" charset="0"/>
              <a:buChar char="•"/>
            </a:pPr>
            <a:r>
              <a:rPr lang="en-US" sz="3200" dirty="0">
                <a:latin typeface="Times New Roman" pitchFamily="18" charset="0"/>
              </a:rPr>
              <a:t>Official and political events</a:t>
            </a:r>
          </a:p>
          <a:p>
            <a:pPr marL="342900" indent="-342900">
              <a:buFont typeface="Arial" pitchFamily="34" charset="0"/>
              <a:buChar char="•"/>
            </a:pPr>
            <a:r>
              <a:rPr lang="en-US" sz="3200" dirty="0">
                <a:latin typeface="Times New Roman" pitchFamily="18" charset="0"/>
              </a:rPr>
              <a:t>Telephone</a:t>
            </a:r>
          </a:p>
          <a:p>
            <a:pPr marL="342900" indent="-342900">
              <a:buFont typeface="Arial" pitchFamily="34" charset="0"/>
              <a:buChar char="•"/>
            </a:pPr>
            <a:r>
              <a:rPr lang="en-US" sz="3200" dirty="0">
                <a:latin typeface="Times New Roman" pitchFamily="18" charset="0"/>
              </a:rPr>
              <a:t>Email</a:t>
            </a:r>
          </a:p>
          <a:p>
            <a:pPr marL="342900" indent="-342900">
              <a:buFont typeface="Arial" pitchFamily="34" charset="0"/>
              <a:buChar char="•"/>
            </a:pPr>
            <a:r>
              <a:rPr lang="en-US" sz="3200" dirty="0" smtClean="0">
                <a:latin typeface="Times New Roman" pitchFamily="18" charset="0"/>
              </a:rPr>
              <a:t>Letters</a:t>
            </a:r>
          </a:p>
          <a:p>
            <a:pPr marL="342900" indent="-342900">
              <a:buFont typeface="Arial" pitchFamily="34" charset="0"/>
              <a:buChar char="•"/>
            </a:pPr>
            <a:r>
              <a:rPr lang="en-US" sz="3200" dirty="0" smtClean="0">
                <a:latin typeface="Times New Roman" pitchFamily="18" charset="0"/>
              </a:rPr>
              <a:t>Social Media </a:t>
            </a:r>
            <a:endParaRPr lang="en-US" sz="2000" dirty="0"/>
          </a:p>
          <a:p>
            <a:pPr marL="571500" indent="-571500">
              <a:buFont typeface="Arial" panose="020B0604020202020204" pitchFamily="34" charset="0"/>
              <a:buChar char="•"/>
            </a:pPr>
            <a:endParaRPr lang="en-US" sz="3600" dirty="0"/>
          </a:p>
        </p:txBody>
      </p:sp>
      <p:sp>
        <p:nvSpPr>
          <p:cNvPr id="4" name="Rectangle 3"/>
          <p:cNvSpPr/>
          <p:nvPr/>
        </p:nvSpPr>
        <p:spPr>
          <a:xfrm>
            <a:off x="834888" y="1602649"/>
            <a:ext cx="6796557" cy="646331"/>
          </a:xfrm>
          <a:prstGeom prst="rect">
            <a:avLst/>
          </a:prstGeom>
        </p:spPr>
        <p:txBody>
          <a:bodyPr wrap="square">
            <a:spAutoFit/>
          </a:bodyPr>
          <a:lstStyle/>
          <a:p>
            <a:r>
              <a:rPr lang="en-US" sz="3600" dirty="0"/>
              <a:t>Using the Right Approach</a:t>
            </a:r>
          </a:p>
        </p:txBody>
      </p:sp>
    </p:spTree>
    <p:extLst>
      <p:ext uri="{BB962C8B-B14F-4D97-AF65-F5344CB8AC3E}">
        <p14:creationId xmlns:p14="http://schemas.microsoft.com/office/powerpoint/2010/main" val="3567878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6678" y="2263583"/>
            <a:ext cx="10283687" cy="3416320"/>
          </a:xfrm>
          <a:prstGeom prst="rect">
            <a:avLst/>
          </a:prstGeom>
        </p:spPr>
        <p:txBody>
          <a:bodyPr wrap="square">
            <a:spAutoFit/>
          </a:bodyPr>
          <a:lstStyle/>
          <a:p>
            <a:pPr marL="457200" indent="-457200">
              <a:buFont typeface="Arial" panose="020B0604020202020204" pitchFamily="34" charset="0"/>
              <a:buChar char="•"/>
            </a:pPr>
            <a:r>
              <a:rPr lang="en-US" sz="3200" dirty="0">
                <a:latin typeface="Times New Roman" pitchFamily="18" charset="0"/>
              </a:rPr>
              <a:t>Schedule the meeting</a:t>
            </a:r>
          </a:p>
          <a:p>
            <a:pPr marL="457200" indent="-457200">
              <a:buFont typeface="Arial" panose="020B0604020202020204" pitchFamily="34" charset="0"/>
              <a:buChar char="•"/>
            </a:pPr>
            <a:r>
              <a:rPr lang="en-US" sz="3200" dirty="0">
                <a:latin typeface="Times New Roman" pitchFamily="18" charset="0"/>
              </a:rPr>
              <a:t>Call to confirm 48 hours prior</a:t>
            </a:r>
          </a:p>
          <a:p>
            <a:pPr marL="457200" indent="-457200">
              <a:buFont typeface="Arial" panose="020B0604020202020204" pitchFamily="34" charset="0"/>
              <a:buChar char="•"/>
            </a:pPr>
            <a:r>
              <a:rPr lang="en-US" sz="3200" dirty="0">
                <a:latin typeface="Times New Roman" pitchFamily="18" charset="0"/>
              </a:rPr>
              <a:t>Arrive early</a:t>
            </a:r>
          </a:p>
          <a:p>
            <a:pPr marL="457200" indent="-457200">
              <a:buFont typeface="Arial" panose="020B0604020202020204" pitchFamily="34" charset="0"/>
              <a:buChar char="•"/>
            </a:pPr>
            <a:r>
              <a:rPr lang="en-US" sz="3200" dirty="0">
                <a:latin typeface="Times New Roman" pitchFamily="18" charset="0"/>
              </a:rPr>
              <a:t>Observe surroundings</a:t>
            </a:r>
          </a:p>
          <a:p>
            <a:pPr marL="457200" indent="-457200">
              <a:buFont typeface="Arial" panose="020B0604020202020204" pitchFamily="34" charset="0"/>
              <a:buChar char="•"/>
            </a:pPr>
            <a:r>
              <a:rPr lang="en-US" sz="3200" dirty="0">
                <a:latin typeface="Times New Roman" pitchFamily="18" charset="0"/>
              </a:rPr>
              <a:t>Staff also important</a:t>
            </a:r>
          </a:p>
          <a:p>
            <a:endParaRPr lang="en-US" sz="2000" dirty="0"/>
          </a:p>
          <a:p>
            <a:pPr marL="571500" indent="-571500">
              <a:buFont typeface="Arial" panose="020B0604020202020204" pitchFamily="34" charset="0"/>
              <a:buChar char="•"/>
            </a:pPr>
            <a:endParaRPr lang="en-US" sz="3600" dirty="0"/>
          </a:p>
        </p:txBody>
      </p:sp>
      <p:sp>
        <p:nvSpPr>
          <p:cNvPr id="2" name="Rectangle 1"/>
          <p:cNvSpPr/>
          <p:nvPr/>
        </p:nvSpPr>
        <p:spPr>
          <a:xfrm>
            <a:off x="503583" y="1457739"/>
            <a:ext cx="6560126" cy="584775"/>
          </a:xfrm>
          <a:prstGeom prst="rect">
            <a:avLst/>
          </a:prstGeom>
        </p:spPr>
        <p:txBody>
          <a:bodyPr wrap="square">
            <a:spAutoFit/>
          </a:bodyPr>
          <a:lstStyle/>
          <a:p>
            <a:r>
              <a:rPr lang="en-US" sz="3200" dirty="0"/>
              <a:t>Preparing for A Meeting</a:t>
            </a:r>
          </a:p>
        </p:txBody>
      </p:sp>
    </p:spTree>
    <p:extLst>
      <p:ext uri="{BB962C8B-B14F-4D97-AF65-F5344CB8AC3E}">
        <p14:creationId xmlns:p14="http://schemas.microsoft.com/office/powerpoint/2010/main" val="4234116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6678" y="2263583"/>
            <a:ext cx="10283687" cy="4401205"/>
          </a:xfrm>
          <a:prstGeom prst="rect">
            <a:avLst/>
          </a:prstGeom>
        </p:spPr>
        <p:txBody>
          <a:bodyPr wrap="square">
            <a:spAutoFit/>
          </a:bodyPr>
          <a:lstStyle/>
          <a:p>
            <a:pPr>
              <a:buFont typeface="Wingdings" pitchFamily="2" charset="2"/>
              <a:buNone/>
            </a:pPr>
            <a:r>
              <a:rPr lang="en-US" sz="2800" b="1" dirty="0">
                <a:latin typeface="Times New Roman" pitchFamily="18" charset="0"/>
              </a:rPr>
              <a:t>A</a:t>
            </a:r>
            <a:r>
              <a:rPr lang="en-US" sz="2800" dirty="0">
                <a:latin typeface="Times New Roman" pitchFamily="18" charset="0"/>
              </a:rPr>
              <a:t>nnounce the purpose of the visit</a:t>
            </a:r>
          </a:p>
          <a:p>
            <a:pPr>
              <a:buFont typeface="Wingdings" pitchFamily="2" charset="2"/>
              <a:buNone/>
            </a:pPr>
            <a:r>
              <a:rPr lang="en-US" sz="2800" b="1" dirty="0">
                <a:latin typeface="Times New Roman" pitchFamily="18" charset="0"/>
              </a:rPr>
              <a:t>D</a:t>
            </a:r>
            <a:r>
              <a:rPr lang="en-US" sz="2800" dirty="0">
                <a:latin typeface="Times New Roman" pitchFamily="18" charset="0"/>
              </a:rPr>
              <a:t>istribute an issue brief/fact sheet</a:t>
            </a:r>
          </a:p>
          <a:p>
            <a:pPr>
              <a:buFont typeface="Wingdings" pitchFamily="2" charset="2"/>
              <a:buNone/>
            </a:pPr>
            <a:r>
              <a:rPr lang="en-US" sz="2800" b="1" dirty="0">
                <a:latin typeface="Times New Roman" pitchFamily="18" charset="0"/>
              </a:rPr>
              <a:t>V</a:t>
            </a:r>
            <a:r>
              <a:rPr lang="en-US" sz="2800" dirty="0">
                <a:latin typeface="Times New Roman" pitchFamily="18" charset="0"/>
              </a:rPr>
              <a:t>iewpoint—why the issue affects you personally</a:t>
            </a:r>
          </a:p>
          <a:p>
            <a:pPr>
              <a:buFont typeface="Wingdings" pitchFamily="2" charset="2"/>
              <a:buNone/>
            </a:pPr>
            <a:r>
              <a:rPr lang="en-US" sz="2800" b="1" dirty="0">
                <a:latin typeface="Times New Roman" pitchFamily="18" charset="0"/>
              </a:rPr>
              <a:t>O</a:t>
            </a:r>
            <a:r>
              <a:rPr lang="en-US" sz="2800" dirty="0">
                <a:latin typeface="Times New Roman" pitchFamily="18" charset="0"/>
              </a:rPr>
              <a:t>utcome—impact of the issue on district</a:t>
            </a:r>
          </a:p>
          <a:p>
            <a:pPr>
              <a:buFont typeface="Wingdings" pitchFamily="2" charset="2"/>
              <a:buNone/>
            </a:pPr>
            <a:r>
              <a:rPr lang="en-US" sz="2800" b="1" dirty="0">
                <a:latin typeface="Times New Roman" pitchFamily="18" charset="0"/>
              </a:rPr>
              <a:t>C</a:t>
            </a:r>
            <a:r>
              <a:rPr lang="en-US" sz="2800" dirty="0">
                <a:latin typeface="Times New Roman" pitchFamily="18" charset="0"/>
              </a:rPr>
              <a:t>ollect input and ideas—ask for questions</a:t>
            </a:r>
          </a:p>
          <a:p>
            <a:pPr>
              <a:buFont typeface="Wingdings" pitchFamily="2" charset="2"/>
              <a:buNone/>
            </a:pPr>
            <a:r>
              <a:rPr lang="en-US" sz="2800" b="1" dirty="0">
                <a:latin typeface="Times New Roman" pitchFamily="18" charset="0"/>
              </a:rPr>
              <a:t>A</a:t>
            </a:r>
            <a:r>
              <a:rPr lang="en-US" sz="2800" dirty="0">
                <a:latin typeface="Times New Roman" pitchFamily="18" charset="0"/>
              </a:rPr>
              <a:t>lright to disagree!</a:t>
            </a:r>
          </a:p>
          <a:p>
            <a:pPr>
              <a:buFont typeface="Wingdings" pitchFamily="2" charset="2"/>
              <a:buNone/>
            </a:pPr>
            <a:r>
              <a:rPr lang="en-US" sz="2800" b="1" dirty="0">
                <a:latin typeface="Times New Roman" pitchFamily="18" charset="0"/>
              </a:rPr>
              <a:t>C</a:t>
            </a:r>
            <a:r>
              <a:rPr lang="en-US" sz="2800" dirty="0">
                <a:latin typeface="Times New Roman" pitchFamily="18" charset="0"/>
              </a:rPr>
              <a:t>ommitment cannot be expected </a:t>
            </a:r>
            <a:r>
              <a:rPr lang="en-US" sz="2800" b="1" i="1" dirty="0">
                <a:latin typeface="Times New Roman" pitchFamily="18" charset="0"/>
              </a:rPr>
              <a:t>but make the ask!</a:t>
            </a:r>
          </a:p>
          <a:p>
            <a:pPr>
              <a:buFont typeface="Wingdings" pitchFamily="2" charset="2"/>
              <a:buNone/>
            </a:pPr>
            <a:r>
              <a:rPr lang="en-US" sz="2800" b="1" dirty="0">
                <a:latin typeface="Times New Roman" pitchFamily="18" charset="0"/>
              </a:rPr>
              <a:t>Y</a:t>
            </a:r>
            <a:r>
              <a:rPr lang="en-US" sz="2800" dirty="0">
                <a:latin typeface="Times New Roman" pitchFamily="18" charset="0"/>
              </a:rPr>
              <a:t>our appreciation for their time and interest</a:t>
            </a:r>
            <a:endParaRPr lang="en-US" sz="2800" b="1" dirty="0">
              <a:latin typeface="Times New Roman" pitchFamily="18" charset="0"/>
            </a:endParaRPr>
          </a:p>
          <a:p>
            <a:endParaRPr lang="en-US" sz="2000" dirty="0"/>
          </a:p>
          <a:p>
            <a:pPr marL="571500" indent="-571500">
              <a:buFont typeface="Arial" panose="020B0604020202020204" pitchFamily="34" charset="0"/>
              <a:buChar char="•"/>
            </a:pPr>
            <a:endParaRPr lang="en-US" sz="3600" dirty="0"/>
          </a:p>
        </p:txBody>
      </p:sp>
      <p:sp>
        <p:nvSpPr>
          <p:cNvPr id="4" name="Rectangle 3"/>
          <p:cNvSpPr/>
          <p:nvPr/>
        </p:nvSpPr>
        <p:spPr>
          <a:xfrm>
            <a:off x="649357" y="1667326"/>
            <a:ext cx="3497387" cy="646331"/>
          </a:xfrm>
          <a:prstGeom prst="rect">
            <a:avLst/>
          </a:prstGeom>
        </p:spPr>
        <p:txBody>
          <a:bodyPr wrap="square">
            <a:spAutoFit/>
          </a:bodyPr>
          <a:lstStyle/>
          <a:p>
            <a:r>
              <a:rPr lang="en-US" sz="3600" dirty="0"/>
              <a:t>The Meeting</a:t>
            </a:r>
          </a:p>
        </p:txBody>
      </p:sp>
    </p:spTree>
    <p:extLst>
      <p:ext uri="{BB962C8B-B14F-4D97-AF65-F5344CB8AC3E}">
        <p14:creationId xmlns:p14="http://schemas.microsoft.com/office/powerpoint/2010/main" val="3811569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420" y="144974"/>
            <a:ext cx="1128979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Bold" panose="020B0704020202020204" pitchFamily="34" charset="0"/>
                <a:cs typeface="Arial Bold" panose="020B0704020202020204" pitchFamily="34" charset="0"/>
              </a:rPr>
              <a:t>Advocating for Tobacco Control Funds</a:t>
            </a:r>
          </a:p>
        </p:txBody>
      </p:sp>
      <p:sp>
        <p:nvSpPr>
          <p:cNvPr id="2" name="Rectangle 1"/>
          <p:cNvSpPr/>
          <p:nvPr/>
        </p:nvSpPr>
        <p:spPr>
          <a:xfrm>
            <a:off x="603183" y="1306954"/>
            <a:ext cx="9099082" cy="6555641"/>
          </a:xfrm>
          <a:prstGeom prst="rect">
            <a:avLst/>
          </a:prstGeom>
        </p:spPr>
        <p:txBody>
          <a:bodyPr wrap="square">
            <a:spAutoFit/>
          </a:bodyPr>
          <a:lstStyle/>
          <a:p>
            <a:pPr marL="731838" lvl="1" indent="-457200" fontAlgn="auto">
              <a:spcAft>
                <a:spcPts val="0"/>
              </a:spcAft>
              <a:buClr>
                <a:srgbClr val="0070C0"/>
              </a:buClr>
              <a:buFont typeface="Arial" panose="020B0604020202020204" pitchFamily="34" charset="0"/>
              <a:buChar char="•"/>
              <a:defRPr/>
            </a:pPr>
            <a:r>
              <a:rPr lang="en-US" sz="2800" dirty="0" smtClean="0"/>
              <a:t>2002 Tobacco and Other Risk Factors Committee was established</a:t>
            </a:r>
          </a:p>
          <a:p>
            <a:pPr marL="731838" lvl="1" indent="-457200" fontAlgn="auto">
              <a:spcAft>
                <a:spcPts val="0"/>
              </a:spcAft>
              <a:buClr>
                <a:srgbClr val="0070C0"/>
              </a:buClr>
              <a:buFont typeface="Arial" panose="020B0604020202020204" pitchFamily="34" charset="0"/>
              <a:buChar char="•"/>
              <a:defRPr/>
            </a:pPr>
            <a:r>
              <a:rPr lang="en-US" sz="2800" dirty="0" smtClean="0"/>
              <a:t>Goals and objectives were established to:</a:t>
            </a:r>
          </a:p>
          <a:p>
            <a:pPr marL="1189038" lvl="2" indent="-457200">
              <a:buClr>
                <a:srgbClr val="0070C0"/>
              </a:buClr>
              <a:buFont typeface="Arial" panose="020B0604020202020204" pitchFamily="34" charset="0"/>
              <a:buChar char="•"/>
              <a:defRPr/>
            </a:pPr>
            <a:r>
              <a:rPr lang="en-US" sz="2800" dirty="0" smtClean="0"/>
              <a:t>At a minimum, fund tobacco control activities at $8.6 million</a:t>
            </a:r>
          </a:p>
          <a:p>
            <a:pPr marL="1189038" lvl="2" indent="-457200">
              <a:buClr>
                <a:srgbClr val="0070C0"/>
              </a:buClr>
              <a:buFont typeface="Arial" panose="020B0604020202020204" pitchFamily="34" charset="0"/>
              <a:buChar char="•"/>
              <a:defRPr/>
            </a:pPr>
            <a:r>
              <a:rPr lang="en-US" sz="2800" dirty="0" smtClean="0"/>
              <a:t>Strengthen and expand DE’s Clean Indoor Air Act to include public places and workplace environments</a:t>
            </a:r>
          </a:p>
          <a:p>
            <a:pPr marL="1189038" lvl="2" indent="-457200">
              <a:buClr>
                <a:srgbClr val="0070C0"/>
              </a:buClr>
              <a:buFont typeface="Arial" panose="020B0604020202020204" pitchFamily="34" charset="0"/>
              <a:buChar char="•"/>
              <a:defRPr/>
            </a:pPr>
            <a:r>
              <a:rPr lang="en-US" sz="2800" dirty="0" smtClean="0"/>
              <a:t>Increase the Delaware excise tax on tobacco products to $.74 and seek to identify other potential funding sources to support tobacco and cancer control efforts.</a:t>
            </a:r>
          </a:p>
          <a:p>
            <a:pPr marL="274638" lvl="1" fontAlgn="auto">
              <a:spcAft>
                <a:spcPts val="0"/>
              </a:spcAft>
              <a:buClr>
                <a:srgbClr val="0070C0"/>
              </a:buClr>
              <a:defRPr/>
            </a:pPr>
            <a:endParaRPr lang="en-US" sz="2800" dirty="0"/>
          </a:p>
          <a:p>
            <a:pPr marL="274638" lvl="1" fontAlgn="auto">
              <a:spcAft>
                <a:spcPts val="0"/>
              </a:spcAft>
              <a:buClr>
                <a:srgbClr val="0070C0"/>
              </a:buClr>
              <a:defRPr/>
            </a:pPr>
            <a:endParaRPr lang="en-US" sz="2800" dirty="0" smtClean="0"/>
          </a:p>
          <a:p>
            <a:pPr marL="274638" lvl="1" fontAlgn="auto">
              <a:spcAft>
                <a:spcPts val="0"/>
              </a:spcAft>
              <a:buClr>
                <a:srgbClr val="0070C0"/>
              </a:buClr>
              <a:defRPr/>
            </a:pPr>
            <a:endParaRPr lang="en-US" sz="2800" dirty="0"/>
          </a:p>
          <a:p>
            <a:pPr marL="274638" lvl="1" fontAlgn="auto">
              <a:spcAft>
                <a:spcPts val="0"/>
              </a:spcAft>
              <a:buClr>
                <a:srgbClr val="0070C0"/>
              </a:buClr>
              <a:defRPr/>
            </a:pPr>
            <a:endParaRPr lang="en-US" sz="2800" dirty="0"/>
          </a:p>
        </p:txBody>
      </p:sp>
    </p:spTree>
    <p:extLst>
      <p:ext uri="{BB962C8B-B14F-4D97-AF65-F5344CB8AC3E}">
        <p14:creationId xmlns:p14="http://schemas.microsoft.com/office/powerpoint/2010/main" val="551290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6678" y="2263583"/>
            <a:ext cx="10283687" cy="2923877"/>
          </a:xfrm>
          <a:prstGeom prst="rect">
            <a:avLst/>
          </a:prstGeom>
        </p:spPr>
        <p:txBody>
          <a:bodyPr wrap="square">
            <a:spAutoFit/>
          </a:bodyPr>
          <a:lstStyle/>
          <a:p>
            <a:pPr marL="457200" indent="-457200">
              <a:buFont typeface="Arial" panose="020B0604020202020204" pitchFamily="34" charset="0"/>
              <a:buChar char="•"/>
            </a:pPr>
            <a:r>
              <a:rPr lang="en-US" sz="3200" dirty="0">
                <a:latin typeface="Times New Roman" pitchFamily="18" charset="0"/>
              </a:rPr>
              <a:t>Personal letter on your letterhead</a:t>
            </a:r>
          </a:p>
          <a:p>
            <a:pPr marL="457200" indent="-457200">
              <a:buFont typeface="Arial" panose="020B0604020202020204" pitchFamily="34" charset="0"/>
              <a:buChar char="•"/>
            </a:pPr>
            <a:r>
              <a:rPr lang="en-US" sz="3200" dirty="0">
                <a:latin typeface="Times New Roman" pitchFamily="18" charset="0"/>
              </a:rPr>
              <a:t>Thank legislator for the time</a:t>
            </a:r>
          </a:p>
          <a:p>
            <a:pPr marL="457200" indent="-457200">
              <a:buFont typeface="Arial" panose="020B0604020202020204" pitchFamily="34" charset="0"/>
              <a:buChar char="•"/>
            </a:pPr>
            <a:r>
              <a:rPr lang="en-US" sz="3200" dirty="0">
                <a:latin typeface="Times New Roman" pitchFamily="18" charset="0"/>
              </a:rPr>
              <a:t>Remind them of the issue and its importance</a:t>
            </a:r>
          </a:p>
          <a:p>
            <a:pPr marL="457200" indent="-457200">
              <a:buFont typeface="Arial" panose="020B0604020202020204" pitchFamily="34" charset="0"/>
              <a:buChar char="•"/>
            </a:pPr>
            <a:r>
              <a:rPr lang="en-US" sz="3200" dirty="0">
                <a:latin typeface="Times New Roman" pitchFamily="18" charset="0"/>
              </a:rPr>
              <a:t>Offer additional information and ongoing assistance</a:t>
            </a:r>
          </a:p>
          <a:p>
            <a:endParaRPr lang="en-US" sz="2000" dirty="0"/>
          </a:p>
          <a:p>
            <a:pPr marL="571500" indent="-571500">
              <a:buFont typeface="Arial" panose="020B0604020202020204" pitchFamily="34" charset="0"/>
              <a:buChar char="•"/>
            </a:pPr>
            <a:endParaRPr lang="en-US" sz="3600" dirty="0"/>
          </a:p>
        </p:txBody>
      </p:sp>
      <p:sp>
        <p:nvSpPr>
          <p:cNvPr id="4" name="Rectangle 3"/>
          <p:cNvSpPr/>
          <p:nvPr/>
        </p:nvSpPr>
        <p:spPr>
          <a:xfrm>
            <a:off x="649357" y="1667326"/>
            <a:ext cx="3497387" cy="646331"/>
          </a:xfrm>
          <a:prstGeom prst="rect">
            <a:avLst/>
          </a:prstGeom>
        </p:spPr>
        <p:txBody>
          <a:bodyPr wrap="square">
            <a:spAutoFit/>
          </a:bodyPr>
          <a:lstStyle/>
          <a:p>
            <a:r>
              <a:rPr lang="en-US" sz="3600" dirty="0"/>
              <a:t>Follow Up</a:t>
            </a:r>
          </a:p>
        </p:txBody>
      </p:sp>
    </p:spTree>
    <p:extLst>
      <p:ext uri="{BB962C8B-B14F-4D97-AF65-F5344CB8AC3E}">
        <p14:creationId xmlns:p14="http://schemas.microsoft.com/office/powerpoint/2010/main" val="4089358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6678" y="2263583"/>
            <a:ext cx="10283687" cy="954107"/>
          </a:xfrm>
          <a:prstGeom prst="rect">
            <a:avLst/>
          </a:prstGeom>
        </p:spPr>
        <p:txBody>
          <a:bodyPr wrap="square">
            <a:spAutoFit/>
          </a:bodyPr>
          <a:lstStyle/>
          <a:p>
            <a:pPr marL="457200" indent="-457200">
              <a:buFont typeface="+mj-lt"/>
              <a:buAutoNum type="arabicPeriod"/>
            </a:pPr>
            <a:endParaRPr lang="en-US" sz="2000" dirty="0"/>
          </a:p>
          <a:p>
            <a:pPr marL="571500" indent="-571500">
              <a:buFont typeface="Arial" panose="020B0604020202020204" pitchFamily="34" charset="0"/>
              <a:buChar char="•"/>
            </a:pPr>
            <a:endParaRPr lang="en-US" sz="3600" dirty="0"/>
          </a:p>
        </p:txBody>
      </p:sp>
      <p:sp>
        <p:nvSpPr>
          <p:cNvPr id="2" name="Rectangle 1"/>
          <p:cNvSpPr/>
          <p:nvPr/>
        </p:nvSpPr>
        <p:spPr>
          <a:xfrm>
            <a:off x="503583" y="1457739"/>
            <a:ext cx="8589046" cy="584775"/>
          </a:xfrm>
          <a:prstGeom prst="rect">
            <a:avLst/>
          </a:prstGeom>
        </p:spPr>
        <p:txBody>
          <a:bodyPr wrap="square">
            <a:spAutoFit/>
          </a:bodyPr>
          <a:lstStyle/>
          <a:p>
            <a:r>
              <a:rPr lang="en-US" sz="3200" dirty="0" smtClean="0"/>
              <a:t>How You Can Help With Four Simple Asks</a:t>
            </a:r>
            <a:endParaRPr lang="en-US" sz="3200" dirty="0"/>
          </a:p>
        </p:txBody>
      </p:sp>
      <p:sp>
        <p:nvSpPr>
          <p:cNvPr id="4" name="Rectangle 3"/>
          <p:cNvSpPr/>
          <p:nvPr/>
        </p:nvSpPr>
        <p:spPr>
          <a:xfrm>
            <a:off x="1086678" y="2413338"/>
            <a:ext cx="8057322" cy="2308324"/>
          </a:xfrm>
          <a:prstGeom prst="rect">
            <a:avLst/>
          </a:prstGeom>
        </p:spPr>
        <p:txBody>
          <a:bodyPr wrap="square">
            <a:spAutoFit/>
          </a:bodyPr>
          <a:lstStyle/>
          <a:p>
            <a:pPr marL="514350" indent="-514350">
              <a:buFont typeface="+mj-lt"/>
              <a:buAutoNum type="arabicPeriod"/>
            </a:pPr>
            <a:r>
              <a:rPr lang="en-US" sz="2400" dirty="0" smtClean="0"/>
              <a:t>Send </a:t>
            </a:r>
            <a:r>
              <a:rPr lang="en-US" sz="2400" dirty="0"/>
              <a:t>an email or call your members of the </a:t>
            </a:r>
            <a:r>
              <a:rPr lang="en-US" sz="2400" dirty="0" smtClean="0"/>
              <a:t>Delaware General Assembly today.</a:t>
            </a:r>
          </a:p>
          <a:p>
            <a:pPr marL="457200" indent="-457200">
              <a:buFont typeface="+mj-lt"/>
              <a:buAutoNum type="arabicPeriod"/>
            </a:pPr>
            <a:endParaRPr lang="en-US" sz="2400" dirty="0"/>
          </a:p>
          <a:p>
            <a:pPr marL="457200" indent="-457200">
              <a:buFont typeface="+mj-lt"/>
              <a:buAutoNum type="arabicPeriod"/>
            </a:pPr>
            <a:r>
              <a:rPr lang="en-US" sz="2400" dirty="0" smtClean="0"/>
              <a:t>Don’t </a:t>
            </a:r>
            <a:r>
              <a:rPr lang="en-US" sz="2400" dirty="0"/>
              <a:t>know who represents you – no worries.  </a:t>
            </a:r>
            <a:r>
              <a:rPr lang="en-US" sz="2400" dirty="0" smtClean="0"/>
              <a:t>Use </a:t>
            </a:r>
            <a:r>
              <a:rPr lang="en-US" sz="2400" smtClean="0"/>
              <a:t>this link </a:t>
            </a:r>
            <a:r>
              <a:rPr lang="en-US" sz="2400" dirty="0"/>
              <a:t>this link and  include your address to find your legislator.  </a:t>
            </a:r>
            <a:r>
              <a:rPr lang="en-US" sz="2400" u="sng" dirty="0">
                <a:hlinkClick r:id="rId3"/>
              </a:rPr>
              <a:t>http</a:t>
            </a:r>
            <a:r>
              <a:rPr lang="en-US" sz="2400" u="sng" dirty="0" smtClean="0">
                <a:hlinkClick r:id="rId3"/>
              </a:rPr>
              <a:t>://legis.delaware.gov/legislature</a:t>
            </a:r>
            <a:endParaRPr lang="en-US" sz="2400" dirty="0"/>
          </a:p>
        </p:txBody>
      </p:sp>
    </p:spTree>
    <p:extLst>
      <p:ext uri="{BB962C8B-B14F-4D97-AF65-F5344CB8AC3E}">
        <p14:creationId xmlns:p14="http://schemas.microsoft.com/office/powerpoint/2010/main" val="4074235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6678" y="2263583"/>
            <a:ext cx="10283687" cy="4339650"/>
          </a:xfrm>
          <a:prstGeom prst="rect">
            <a:avLst/>
          </a:prstGeom>
        </p:spPr>
        <p:txBody>
          <a:bodyPr wrap="square">
            <a:spAutoFit/>
          </a:bodyPr>
          <a:lstStyle/>
          <a:p>
            <a:pPr marL="457200" indent="-457200">
              <a:buFont typeface="+mj-lt"/>
              <a:buAutoNum type="arabicPeriod"/>
            </a:pPr>
            <a:r>
              <a:rPr lang="en-US" sz="2000" dirty="0"/>
              <a:t>Talk with the Administration and legislators to educate them about the importance of investing in tobacco prevention and cessation.  Ask them to support the CDC recommended level of $13 million for a comprehensive tobacco control program in Delaware. </a:t>
            </a:r>
            <a:endParaRPr lang="en-US" sz="2000" dirty="0" smtClean="0"/>
          </a:p>
          <a:p>
            <a:pPr marL="457200" indent="-457200">
              <a:buFont typeface="+mj-lt"/>
              <a:buAutoNum type="arabicPeriod"/>
            </a:pPr>
            <a:r>
              <a:rPr lang="en-US" sz="2000" dirty="0"/>
              <a:t>Ask the Administration and legislators to support at least a $1 excise tax increase per pack and to create tax equity on other tobacco products to 70 % of wholesale on all products.  Ask that there be an allocation of a  portion of the taxes collected to tobacco prevention and cessation programs. </a:t>
            </a:r>
          </a:p>
          <a:p>
            <a:pPr marL="457200" indent="-457200">
              <a:buFont typeface="+mj-lt"/>
              <a:buAutoNum type="arabicPeriod"/>
            </a:pPr>
            <a:r>
              <a:rPr lang="en-US" sz="2000" dirty="0" smtClean="0"/>
              <a:t>Ask </a:t>
            </a:r>
            <a:r>
              <a:rPr lang="en-US" sz="2000" dirty="0"/>
              <a:t>the House to support H.B. #5 as written, without amendments</a:t>
            </a:r>
            <a:r>
              <a:rPr lang="en-US" sz="2000" dirty="0" smtClean="0"/>
              <a:t>.</a:t>
            </a:r>
          </a:p>
          <a:p>
            <a:pPr marL="457200" indent="-457200">
              <a:buFont typeface="+mj-lt"/>
              <a:buAutoNum type="arabicPeriod"/>
            </a:pPr>
            <a:r>
              <a:rPr lang="en-US" sz="2000" dirty="0"/>
              <a:t>Ask for all insurers to provide comprehensive smoking cessation coverage for all participants in their plans.</a:t>
            </a:r>
          </a:p>
          <a:p>
            <a:endParaRPr lang="en-US" sz="2000" dirty="0" smtClean="0"/>
          </a:p>
          <a:p>
            <a:pPr marL="457200" indent="-457200">
              <a:buFont typeface="+mj-lt"/>
              <a:buAutoNum type="arabicPeriod"/>
            </a:pPr>
            <a:endParaRPr lang="en-US" sz="2000" dirty="0"/>
          </a:p>
          <a:p>
            <a:pPr marL="571500" indent="-571500">
              <a:buFont typeface="Arial" panose="020B0604020202020204" pitchFamily="34" charset="0"/>
              <a:buChar char="•"/>
            </a:pPr>
            <a:endParaRPr lang="en-US" sz="3600" dirty="0"/>
          </a:p>
        </p:txBody>
      </p:sp>
      <p:sp>
        <p:nvSpPr>
          <p:cNvPr id="2" name="Rectangle 1"/>
          <p:cNvSpPr/>
          <p:nvPr/>
        </p:nvSpPr>
        <p:spPr>
          <a:xfrm>
            <a:off x="503583" y="1457739"/>
            <a:ext cx="8589046" cy="584775"/>
          </a:xfrm>
          <a:prstGeom prst="rect">
            <a:avLst/>
          </a:prstGeom>
        </p:spPr>
        <p:txBody>
          <a:bodyPr wrap="square">
            <a:spAutoFit/>
          </a:bodyPr>
          <a:lstStyle/>
          <a:p>
            <a:r>
              <a:rPr lang="en-US" sz="3200" dirty="0" smtClean="0"/>
              <a:t>How You Can Help With Four Simple Asks</a:t>
            </a:r>
            <a:endParaRPr lang="en-US" sz="3200" dirty="0"/>
          </a:p>
        </p:txBody>
      </p:sp>
    </p:spTree>
    <p:extLst>
      <p:ext uri="{BB962C8B-B14F-4D97-AF65-F5344CB8AC3E}">
        <p14:creationId xmlns:p14="http://schemas.microsoft.com/office/powerpoint/2010/main" val="1784653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6678" y="2263583"/>
            <a:ext cx="10283687" cy="4708981"/>
          </a:xfrm>
          <a:prstGeom prst="rect">
            <a:avLst/>
          </a:prstGeom>
        </p:spPr>
        <p:txBody>
          <a:bodyPr wrap="square">
            <a:spAutoFit/>
          </a:bodyPr>
          <a:lstStyle/>
          <a:p>
            <a:r>
              <a:rPr lang="en-US" sz="2800" dirty="0" smtClean="0"/>
              <a:t>American Lung Association in Delaware</a:t>
            </a:r>
          </a:p>
          <a:p>
            <a:endParaRPr lang="en-US" sz="2800" dirty="0"/>
          </a:p>
          <a:p>
            <a:r>
              <a:rPr lang="en-US" sz="2800" dirty="0" smtClean="0"/>
              <a:t>IMPACT </a:t>
            </a:r>
            <a:r>
              <a:rPr lang="en-US" sz="2800" dirty="0"/>
              <a:t>Delaware Tobacco Prevention Coalition</a:t>
            </a:r>
          </a:p>
          <a:p>
            <a:endParaRPr lang="en-US" sz="2800" dirty="0"/>
          </a:p>
          <a:p>
            <a:r>
              <a:rPr lang="en-US" sz="2800" dirty="0" smtClean="0"/>
              <a:t>Deb Brown</a:t>
            </a:r>
          </a:p>
          <a:p>
            <a:r>
              <a:rPr lang="en-US" sz="2800" dirty="0" smtClean="0">
                <a:hlinkClick r:id="rId3"/>
              </a:rPr>
              <a:t>dbrown@lunginfo.org</a:t>
            </a:r>
            <a:endParaRPr lang="en-US" sz="2800" dirty="0" smtClean="0"/>
          </a:p>
          <a:p>
            <a:r>
              <a:rPr lang="en-US" sz="2800" dirty="0" smtClean="0"/>
              <a:t>302-737-6414, 522</a:t>
            </a:r>
          </a:p>
          <a:p>
            <a:endParaRPr lang="en-US" sz="2800" dirty="0"/>
          </a:p>
          <a:p>
            <a:endParaRPr lang="en-US" sz="2000" dirty="0" smtClean="0"/>
          </a:p>
          <a:p>
            <a:pPr marL="457200" indent="-457200">
              <a:buFont typeface="+mj-lt"/>
              <a:buAutoNum type="arabicPeriod"/>
            </a:pPr>
            <a:endParaRPr lang="en-US" sz="2000" dirty="0"/>
          </a:p>
          <a:p>
            <a:pPr marL="571500" indent="-571500">
              <a:buFont typeface="Arial" panose="020B0604020202020204" pitchFamily="34" charset="0"/>
              <a:buChar char="•"/>
            </a:pPr>
            <a:endParaRPr lang="en-US" sz="3600" dirty="0"/>
          </a:p>
        </p:txBody>
      </p:sp>
      <p:sp>
        <p:nvSpPr>
          <p:cNvPr id="2" name="Rectangle 1"/>
          <p:cNvSpPr/>
          <p:nvPr/>
        </p:nvSpPr>
        <p:spPr>
          <a:xfrm>
            <a:off x="503583" y="1457739"/>
            <a:ext cx="8589046" cy="584775"/>
          </a:xfrm>
          <a:prstGeom prst="rect">
            <a:avLst/>
          </a:prstGeom>
        </p:spPr>
        <p:txBody>
          <a:bodyPr wrap="square">
            <a:spAutoFit/>
          </a:bodyPr>
          <a:lstStyle/>
          <a:p>
            <a:r>
              <a:rPr lang="en-US" sz="3200" dirty="0" smtClean="0"/>
              <a:t>Contact Information</a:t>
            </a:r>
            <a:endParaRPr lang="en-US" sz="3200" dirty="0"/>
          </a:p>
        </p:txBody>
      </p:sp>
    </p:spTree>
    <p:extLst>
      <p:ext uri="{BB962C8B-B14F-4D97-AF65-F5344CB8AC3E}">
        <p14:creationId xmlns:p14="http://schemas.microsoft.com/office/powerpoint/2010/main" val="3405544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840" y="120915"/>
            <a:ext cx="1128979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Bold" panose="020B0704020202020204" pitchFamily="34" charset="0"/>
                <a:cs typeface="Arial Bold" panose="020B0704020202020204" pitchFamily="34" charset="0"/>
              </a:rPr>
              <a:t>Our Credo</a:t>
            </a:r>
            <a:endParaRPr lang="en-US" sz="2400" b="1" dirty="0">
              <a:solidFill>
                <a:schemeClr val="bg1"/>
              </a:solidFill>
              <a:latin typeface="Arial Bold" panose="020B0704020202020204" pitchFamily="34" charset="0"/>
              <a:cs typeface="Arial Bold" panose="020B0704020202020204" pitchFamily="34" charset="0"/>
            </a:endParaRPr>
          </a:p>
        </p:txBody>
      </p:sp>
      <p:sp>
        <p:nvSpPr>
          <p:cNvPr id="3" name="Rectangle 2"/>
          <p:cNvSpPr/>
          <p:nvPr/>
        </p:nvSpPr>
        <p:spPr>
          <a:xfrm>
            <a:off x="708659" y="1443841"/>
            <a:ext cx="10709911" cy="3970318"/>
          </a:xfrm>
          <a:prstGeom prst="rect">
            <a:avLst/>
          </a:prstGeom>
        </p:spPr>
        <p:txBody>
          <a:bodyPr wrap="square">
            <a:spAutoFit/>
          </a:bodyPr>
          <a:lstStyle/>
          <a:p>
            <a:pPr algn="ctr"/>
            <a:r>
              <a:rPr lang="en-US" altLang="en-US" dirty="0">
                <a:latin typeface="Arial" panose="020B0604020202020204" pitchFamily="34" charset="0"/>
                <a:ea typeface="Tinos" panose="02020603050405020304" pitchFamily="18" charset="0"/>
                <a:cs typeface="Arial" panose="020B0604020202020204" pitchFamily="34" charset="0"/>
              </a:rPr>
              <a:t>We will breathe easier when the air in every</a:t>
            </a:r>
            <a:br>
              <a:rPr lang="en-US" altLang="en-US" dirty="0">
                <a:latin typeface="Arial" panose="020B0604020202020204" pitchFamily="34" charset="0"/>
                <a:ea typeface="Tinos" panose="02020603050405020304" pitchFamily="18" charset="0"/>
                <a:cs typeface="Arial" panose="020B0604020202020204" pitchFamily="34" charset="0"/>
              </a:rPr>
            </a:br>
            <a:r>
              <a:rPr lang="en-US" altLang="en-US" dirty="0">
                <a:latin typeface="Arial" panose="020B0604020202020204" pitchFamily="34" charset="0"/>
                <a:ea typeface="Tinos" panose="02020603050405020304" pitchFamily="18" charset="0"/>
                <a:cs typeface="Arial" panose="020B0604020202020204" pitchFamily="34" charset="0"/>
              </a:rPr>
              <a:t>American community is clean and healthy.</a:t>
            </a:r>
            <a:br>
              <a:rPr lang="en-US" altLang="en-US" dirty="0">
                <a:latin typeface="Arial" panose="020B0604020202020204" pitchFamily="34" charset="0"/>
                <a:ea typeface="Tinos" panose="02020603050405020304" pitchFamily="18" charset="0"/>
                <a:cs typeface="Arial" panose="020B0604020202020204" pitchFamily="34" charset="0"/>
              </a:rPr>
            </a:br>
            <a:r>
              <a:rPr lang="en-US" altLang="en-US" dirty="0">
                <a:latin typeface="Arial" panose="020B0604020202020204" pitchFamily="34" charset="0"/>
                <a:ea typeface="Tinos" panose="02020603050405020304" pitchFamily="18" charset="0"/>
                <a:cs typeface="Arial" panose="020B0604020202020204" pitchFamily="34" charset="0"/>
              </a:rPr>
              <a:t/>
            </a:r>
            <a:br>
              <a:rPr lang="en-US" altLang="en-US" dirty="0">
                <a:latin typeface="Arial" panose="020B0604020202020204" pitchFamily="34" charset="0"/>
                <a:ea typeface="Tinos" panose="02020603050405020304" pitchFamily="18" charset="0"/>
                <a:cs typeface="Arial" panose="020B0604020202020204" pitchFamily="34" charset="0"/>
              </a:rPr>
            </a:br>
            <a:r>
              <a:rPr lang="en-US" altLang="en-US" dirty="0">
                <a:latin typeface="Arial" panose="020B0604020202020204" pitchFamily="34" charset="0"/>
                <a:ea typeface="Tinos" panose="02020603050405020304" pitchFamily="18" charset="0"/>
                <a:cs typeface="Arial" panose="020B0604020202020204" pitchFamily="34" charset="0"/>
              </a:rPr>
              <a:t> We will breathe easier when people are free from the addictive</a:t>
            </a:r>
            <a:br>
              <a:rPr lang="en-US" altLang="en-US" dirty="0">
                <a:latin typeface="Arial" panose="020B0604020202020204" pitchFamily="34" charset="0"/>
                <a:ea typeface="Tinos" panose="02020603050405020304" pitchFamily="18" charset="0"/>
                <a:cs typeface="Arial" panose="020B0604020202020204" pitchFamily="34" charset="0"/>
              </a:rPr>
            </a:br>
            <a:r>
              <a:rPr lang="en-US" altLang="en-US" dirty="0">
                <a:latin typeface="Arial" panose="020B0604020202020204" pitchFamily="34" charset="0"/>
                <a:ea typeface="Tinos" panose="02020603050405020304" pitchFamily="18" charset="0"/>
                <a:cs typeface="Arial" panose="020B0604020202020204" pitchFamily="34" charset="0"/>
              </a:rPr>
              <a:t>grip of tobacco and the debilitating effects of lung disease. </a:t>
            </a:r>
            <a:br>
              <a:rPr lang="en-US" altLang="en-US" dirty="0">
                <a:latin typeface="Arial" panose="020B0604020202020204" pitchFamily="34" charset="0"/>
                <a:ea typeface="Tinos" panose="02020603050405020304" pitchFamily="18" charset="0"/>
                <a:cs typeface="Arial" panose="020B0604020202020204" pitchFamily="34" charset="0"/>
              </a:rPr>
            </a:br>
            <a:r>
              <a:rPr lang="en-US" altLang="en-US" dirty="0">
                <a:latin typeface="Arial" panose="020B0604020202020204" pitchFamily="34" charset="0"/>
                <a:ea typeface="Tinos" panose="02020603050405020304" pitchFamily="18" charset="0"/>
                <a:cs typeface="Arial" panose="020B0604020202020204" pitchFamily="34" charset="0"/>
              </a:rPr>
              <a:t/>
            </a:r>
            <a:br>
              <a:rPr lang="en-US" altLang="en-US" dirty="0">
                <a:latin typeface="Arial" panose="020B0604020202020204" pitchFamily="34" charset="0"/>
                <a:ea typeface="Tinos" panose="02020603050405020304" pitchFamily="18" charset="0"/>
                <a:cs typeface="Arial" panose="020B0604020202020204" pitchFamily="34" charset="0"/>
              </a:rPr>
            </a:br>
            <a:r>
              <a:rPr lang="en-US" altLang="en-US" dirty="0">
                <a:latin typeface="Arial" panose="020B0604020202020204" pitchFamily="34" charset="0"/>
                <a:ea typeface="Tinos" panose="02020603050405020304" pitchFamily="18" charset="0"/>
                <a:cs typeface="Arial" panose="020B0604020202020204" pitchFamily="34" charset="0"/>
              </a:rPr>
              <a:t>We will breathe easier when the air in our public spaces and</a:t>
            </a:r>
            <a:br>
              <a:rPr lang="en-US" altLang="en-US" dirty="0">
                <a:latin typeface="Arial" panose="020B0604020202020204" pitchFamily="34" charset="0"/>
                <a:ea typeface="Tinos" panose="02020603050405020304" pitchFamily="18" charset="0"/>
                <a:cs typeface="Arial" panose="020B0604020202020204" pitchFamily="34" charset="0"/>
              </a:rPr>
            </a:br>
            <a:r>
              <a:rPr lang="en-US" altLang="en-US" dirty="0">
                <a:latin typeface="Arial" panose="020B0604020202020204" pitchFamily="34" charset="0"/>
                <a:ea typeface="Tinos" panose="02020603050405020304" pitchFamily="18" charset="0"/>
                <a:cs typeface="Arial" panose="020B0604020202020204" pitchFamily="34" charset="0"/>
              </a:rPr>
              <a:t>workplaces is clear of secondhand smoke.</a:t>
            </a:r>
            <a:br>
              <a:rPr lang="en-US" altLang="en-US" dirty="0">
                <a:latin typeface="Arial" panose="020B0604020202020204" pitchFamily="34" charset="0"/>
                <a:ea typeface="Tinos" panose="02020603050405020304" pitchFamily="18" charset="0"/>
                <a:cs typeface="Arial" panose="020B0604020202020204" pitchFamily="34" charset="0"/>
              </a:rPr>
            </a:br>
            <a:r>
              <a:rPr lang="en-US" altLang="en-US" dirty="0">
                <a:latin typeface="Arial" panose="020B0604020202020204" pitchFamily="34" charset="0"/>
                <a:ea typeface="Tinos" panose="02020603050405020304" pitchFamily="18" charset="0"/>
                <a:cs typeface="Arial" panose="020B0604020202020204" pitchFamily="34" charset="0"/>
              </a:rPr>
              <a:t/>
            </a:r>
            <a:br>
              <a:rPr lang="en-US" altLang="en-US" dirty="0">
                <a:latin typeface="Arial" panose="020B0604020202020204" pitchFamily="34" charset="0"/>
                <a:ea typeface="Tinos" panose="02020603050405020304" pitchFamily="18" charset="0"/>
                <a:cs typeface="Arial" panose="020B0604020202020204" pitchFamily="34" charset="0"/>
              </a:rPr>
            </a:br>
            <a:r>
              <a:rPr lang="en-US" altLang="en-US" dirty="0">
                <a:latin typeface="Arial" panose="020B0604020202020204" pitchFamily="34" charset="0"/>
                <a:ea typeface="Tinos" panose="02020603050405020304" pitchFamily="18" charset="0"/>
                <a:cs typeface="Arial" panose="020B0604020202020204" pitchFamily="34" charset="0"/>
              </a:rPr>
              <a:t>We will breathe easier when children no longer</a:t>
            </a:r>
            <a:br>
              <a:rPr lang="en-US" altLang="en-US" dirty="0">
                <a:latin typeface="Arial" panose="020B0604020202020204" pitchFamily="34" charset="0"/>
                <a:ea typeface="Tinos" panose="02020603050405020304" pitchFamily="18" charset="0"/>
                <a:cs typeface="Arial" panose="020B0604020202020204" pitchFamily="34" charset="0"/>
              </a:rPr>
            </a:br>
            <a:r>
              <a:rPr lang="en-US" altLang="en-US" dirty="0">
                <a:latin typeface="Arial" panose="020B0604020202020204" pitchFamily="34" charset="0"/>
                <a:ea typeface="Tinos" panose="02020603050405020304" pitchFamily="18" charset="0"/>
                <a:cs typeface="Arial" panose="020B0604020202020204" pitchFamily="34" charset="0"/>
              </a:rPr>
              <a:t>battle airborne poisons or fear an asthma attack. </a:t>
            </a:r>
            <a:r>
              <a:rPr lang="en-US" altLang="en-US" b="1" i="1" dirty="0">
                <a:latin typeface="Arial" panose="020B0604020202020204" pitchFamily="34" charset="0"/>
                <a:ea typeface="Tinos" panose="02020603050405020304" pitchFamily="18" charset="0"/>
                <a:cs typeface="Arial" panose="020B0604020202020204" pitchFamily="34" charset="0"/>
              </a:rPr>
              <a:t/>
            </a:r>
            <a:br>
              <a:rPr lang="en-US" altLang="en-US" b="1" i="1" dirty="0">
                <a:latin typeface="Arial" panose="020B0604020202020204" pitchFamily="34" charset="0"/>
                <a:ea typeface="Tinos" panose="02020603050405020304" pitchFamily="18" charset="0"/>
                <a:cs typeface="Arial" panose="020B0604020202020204" pitchFamily="34" charset="0"/>
              </a:rPr>
            </a:br>
            <a:r>
              <a:rPr lang="en-US" altLang="en-US" b="1" i="1" dirty="0">
                <a:latin typeface="Arial" panose="020B0604020202020204" pitchFamily="34" charset="0"/>
                <a:ea typeface="Tinos" panose="02020603050405020304" pitchFamily="18" charset="0"/>
                <a:cs typeface="Arial" panose="020B0604020202020204" pitchFamily="34" charset="0"/>
              </a:rPr>
              <a:t/>
            </a:r>
            <a:br>
              <a:rPr lang="en-US" altLang="en-US" b="1" i="1" dirty="0">
                <a:latin typeface="Arial" panose="020B0604020202020204" pitchFamily="34" charset="0"/>
                <a:ea typeface="Tinos" panose="02020603050405020304" pitchFamily="18" charset="0"/>
                <a:cs typeface="Arial" panose="020B0604020202020204" pitchFamily="34" charset="0"/>
              </a:rPr>
            </a:br>
            <a:r>
              <a:rPr lang="en-US" altLang="en-US" b="1" i="1" dirty="0">
                <a:latin typeface="Arial" panose="020B0604020202020204" pitchFamily="34" charset="0"/>
                <a:ea typeface="Tinos" panose="02020603050405020304" pitchFamily="18" charset="0"/>
                <a:cs typeface="Arial" panose="020B0604020202020204" pitchFamily="34" charset="0"/>
              </a:rPr>
              <a:t>Until then, we are fighting for air.</a:t>
            </a:r>
            <a:r>
              <a:rPr lang="en-US" altLang="en-US" dirty="0">
                <a:latin typeface="Arial" panose="020B0604020202020204" pitchFamily="34" charset="0"/>
                <a:ea typeface="Tinos" panose="02020603050405020304" pitchFamily="18" charset="0"/>
                <a:cs typeface="Arial" panose="020B0604020202020204" pitchFamily="34" charset="0"/>
              </a:rPr>
              <a:t/>
            </a:r>
            <a:br>
              <a:rPr lang="en-US" altLang="en-US" dirty="0">
                <a:latin typeface="Arial" panose="020B0604020202020204" pitchFamily="34" charset="0"/>
                <a:ea typeface="Tinos" panose="02020603050405020304" pitchFamily="18" charset="0"/>
                <a:cs typeface="Arial" panose="020B0604020202020204" pitchFamily="34" charset="0"/>
              </a:rPr>
            </a:br>
            <a:endParaRPr lang="en-US" dirty="0">
              <a:latin typeface="Arial" panose="020B0604020202020204" pitchFamily="34" charset="0"/>
              <a:ea typeface="Tinos" panose="02020603050405020304" pitchFamily="18" charset="0"/>
              <a:cs typeface="Arial" panose="020B0604020202020204" pitchFamily="34" charset="0"/>
            </a:endParaRPr>
          </a:p>
        </p:txBody>
      </p:sp>
    </p:spTree>
    <p:extLst>
      <p:ext uri="{BB962C8B-B14F-4D97-AF65-F5344CB8AC3E}">
        <p14:creationId xmlns:p14="http://schemas.microsoft.com/office/powerpoint/2010/main" val="399490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6" y="253831"/>
            <a:ext cx="1128979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Bold" panose="020B0704020202020204" pitchFamily="34" charset="0"/>
                <a:cs typeface="Arial Bold" panose="020B0704020202020204" pitchFamily="34" charset="0"/>
              </a:rPr>
              <a:t>Advocating for Tobacco Control Funds</a:t>
            </a:r>
            <a:endParaRPr lang="en-US" sz="2400" b="1" dirty="0">
              <a:solidFill>
                <a:schemeClr val="tx1">
                  <a:lumMod val="65000"/>
                  <a:lumOff val="35000"/>
                </a:schemeClr>
              </a:solidFill>
              <a:latin typeface="Arial Bold" panose="020B0704020202020204" pitchFamily="34" charset="0"/>
              <a:cs typeface="Arial Bold" panose="020B0704020202020204" pitchFamily="34" charset="0"/>
            </a:endParaRPr>
          </a:p>
        </p:txBody>
      </p:sp>
      <p:sp>
        <p:nvSpPr>
          <p:cNvPr id="2" name="Rectangle 1"/>
          <p:cNvSpPr/>
          <p:nvPr/>
        </p:nvSpPr>
        <p:spPr>
          <a:xfrm>
            <a:off x="603183" y="1306954"/>
            <a:ext cx="9099082" cy="4832092"/>
          </a:xfrm>
          <a:prstGeom prst="rect">
            <a:avLst/>
          </a:prstGeom>
        </p:spPr>
        <p:txBody>
          <a:bodyPr wrap="square">
            <a:spAutoFit/>
          </a:bodyPr>
          <a:lstStyle/>
          <a:p>
            <a:pPr marL="274638" lvl="1" fontAlgn="auto">
              <a:spcAft>
                <a:spcPts val="0"/>
              </a:spcAft>
              <a:buClr>
                <a:srgbClr val="0070C0"/>
              </a:buClr>
              <a:defRPr/>
            </a:pPr>
            <a:r>
              <a:rPr lang="en-US" sz="2800" dirty="0" smtClean="0"/>
              <a:t>Today’s goals have objectives very similar :</a:t>
            </a:r>
          </a:p>
          <a:p>
            <a:pPr marL="731838" lvl="1" indent="-457200" fontAlgn="auto">
              <a:spcAft>
                <a:spcPts val="0"/>
              </a:spcAft>
              <a:buClr>
                <a:srgbClr val="0070C0"/>
              </a:buClr>
              <a:buFont typeface="Arial" panose="020B0604020202020204" pitchFamily="34" charset="0"/>
              <a:buChar char="•"/>
              <a:defRPr/>
            </a:pPr>
            <a:r>
              <a:rPr lang="en-US" sz="2800" dirty="0" smtClean="0"/>
              <a:t>Increase the excise tax on tobacco products.</a:t>
            </a:r>
          </a:p>
          <a:p>
            <a:pPr marL="731838" lvl="1" indent="-457200" fontAlgn="auto">
              <a:spcAft>
                <a:spcPts val="0"/>
              </a:spcAft>
              <a:buClr>
                <a:srgbClr val="0070C0"/>
              </a:buClr>
              <a:buFont typeface="Arial" panose="020B0604020202020204" pitchFamily="34" charset="0"/>
              <a:buChar char="•"/>
              <a:defRPr/>
            </a:pPr>
            <a:r>
              <a:rPr lang="en-US" sz="2800" dirty="0" smtClean="0"/>
              <a:t>Sustain and enforce Delaware’s Clean Indoor Air Act</a:t>
            </a:r>
          </a:p>
          <a:p>
            <a:pPr marL="731838" lvl="1" indent="-457200" fontAlgn="auto">
              <a:spcAft>
                <a:spcPts val="0"/>
              </a:spcAft>
              <a:buClr>
                <a:srgbClr val="0070C0"/>
              </a:buClr>
              <a:buFont typeface="Arial" panose="020B0604020202020204" pitchFamily="34" charset="0"/>
              <a:buChar char="•"/>
              <a:defRPr/>
            </a:pPr>
            <a:r>
              <a:rPr lang="en-US" sz="2800" dirty="0" smtClean="0"/>
              <a:t>Increase insurance coverage for cessation</a:t>
            </a:r>
          </a:p>
          <a:p>
            <a:pPr marL="731838" lvl="1" indent="-457200" fontAlgn="auto">
              <a:spcAft>
                <a:spcPts val="0"/>
              </a:spcAft>
              <a:buClr>
                <a:srgbClr val="0070C0"/>
              </a:buClr>
              <a:buFont typeface="Arial" panose="020B0604020202020204" pitchFamily="34" charset="0"/>
              <a:buChar char="•"/>
              <a:defRPr/>
            </a:pPr>
            <a:r>
              <a:rPr lang="en-US" sz="2800" dirty="0" smtClean="0"/>
              <a:t>Support national and Delaware tobacco policy initiatives</a:t>
            </a:r>
          </a:p>
          <a:p>
            <a:pPr marL="731838" lvl="1" indent="-457200" fontAlgn="auto">
              <a:spcAft>
                <a:spcPts val="0"/>
              </a:spcAft>
              <a:buClr>
                <a:srgbClr val="0070C0"/>
              </a:buClr>
              <a:buFont typeface="Arial" panose="020B0604020202020204" pitchFamily="34" charset="0"/>
              <a:buChar char="•"/>
              <a:defRPr/>
            </a:pPr>
            <a:r>
              <a:rPr lang="en-US" sz="2800" dirty="0" smtClean="0"/>
              <a:t>Reduce secondhand smoke exposure outdoors</a:t>
            </a:r>
          </a:p>
          <a:p>
            <a:pPr marL="731838" lvl="1" indent="-457200">
              <a:buClr>
                <a:srgbClr val="0070C0"/>
              </a:buClr>
              <a:buFont typeface="Arial" panose="020B0604020202020204" pitchFamily="34" charset="0"/>
              <a:buChar char="•"/>
              <a:defRPr/>
            </a:pPr>
            <a:r>
              <a:rPr lang="en-US" sz="2800" dirty="0"/>
              <a:t>Fund youth and adults prevention programs</a:t>
            </a:r>
          </a:p>
          <a:p>
            <a:pPr marL="731838" lvl="1" indent="-457200" fontAlgn="auto">
              <a:spcAft>
                <a:spcPts val="0"/>
              </a:spcAft>
              <a:buClr>
                <a:srgbClr val="0070C0"/>
              </a:buClr>
              <a:buFont typeface="Arial" panose="020B0604020202020204" pitchFamily="34" charset="0"/>
              <a:buChar char="•"/>
              <a:defRPr/>
            </a:pPr>
            <a:r>
              <a:rPr lang="en-US" sz="2800" dirty="0" smtClean="0"/>
              <a:t>Enhance available resources to help quit use of tobacco and nicotine products</a:t>
            </a:r>
          </a:p>
          <a:p>
            <a:pPr marL="731838" lvl="1" indent="-457200" fontAlgn="auto">
              <a:spcAft>
                <a:spcPts val="0"/>
              </a:spcAft>
              <a:buClr>
                <a:srgbClr val="0070C0"/>
              </a:buClr>
              <a:buFont typeface="Arial" panose="020B0604020202020204" pitchFamily="34" charset="0"/>
              <a:buChar char="•"/>
              <a:defRPr/>
            </a:pPr>
            <a:r>
              <a:rPr lang="en-US" sz="2800" dirty="0" smtClean="0"/>
              <a:t>Reduce the use of tobacco and nicotine products by youth</a:t>
            </a:r>
          </a:p>
        </p:txBody>
      </p:sp>
    </p:spTree>
    <p:extLst>
      <p:ext uri="{BB962C8B-B14F-4D97-AF65-F5344CB8AC3E}">
        <p14:creationId xmlns:p14="http://schemas.microsoft.com/office/powerpoint/2010/main" val="738291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6" y="144974"/>
            <a:ext cx="1128979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Bold" panose="020B0704020202020204" pitchFamily="34" charset="0"/>
                <a:cs typeface="Arial Bold" panose="020B0704020202020204" pitchFamily="34" charset="0"/>
              </a:rPr>
              <a:t>How You Can Help With Four Simple Asks</a:t>
            </a:r>
          </a:p>
        </p:txBody>
      </p:sp>
      <p:sp>
        <p:nvSpPr>
          <p:cNvPr id="2" name="Rectangle 1"/>
          <p:cNvSpPr/>
          <p:nvPr/>
        </p:nvSpPr>
        <p:spPr>
          <a:xfrm>
            <a:off x="603183" y="1306954"/>
            <a:ext cx="9099082" cy="4893647"/>
          </a:xfrm>
          <a:prstGeom prst="rect">
            <a:avLst/>
          </a:prstGeom>
        </p:spPr>
        <p:txBody>
          <a:bodyPr wrap="square">
            <a:spAutoFit/>
          </a:bodyPr>
          <a:lstStyle/>
          <a:p>
            <a:r>
              <a:rPr lang="en-US" sz="2400" dirty="0" smtClean="0"/>
              <a:t>#1--Tobacco prevention and cessation funding</a:t>
            </a:r>
          </a:p>
          <a:p>
            <a:pPr marL="342900" indent="-342900">
              <a:buFont typeface="Arial" panose="020B0604020202020204" pitchFamily="34" charset="0"/>
              <a:buChar char="•"/>
            </a:pPr>
            <a:r>
              <a:rPr lang="en-US" sz="2400" dirty="0" smtClean="0"/>
              <a:t>Delaware Health Fund (dhhs.Delaware.gov/</a:t>
            </a:r>
            <a:r>
              <a:rPr lang="en-US" sz="2400" dirty="0" err="1" smtClean="0"/>
              <a:t>dhss</a:t>
            </a:r>
            <a:r>
              <a:rPr lang="en-US" sz="2400" dirty="0" smtClean="0"/>
              <a:t>/</a:t>
            </a:r>
            <a:r>
              <a:rPr lang="en-US" sz="2400" dirty="0" err="1" smtClean="0"/>
              <a:t>healthfund</a:t>
            </a:r>
            <a:r>
              <a:rPr lang="en-US" sz="2400" dirty="0" smtClean="0"/>
              <a:t>)</a:t>
            </a:r>
          </a:p>
          <a:p>
            <a:pPr marL="628650" lvl="1" indent="-171450">
              <a:buFont typeface="Arial" panose="020B0604020202020204" pitchFamily="34" charset="0"/>
              <a:buChar char="•"/>
            </a:pPr>
            <a:r>
              <a:rPr lang="en-US" sz="1400" dirty="0" smtClean="0"/>
              <a:t>Expanding </a:t>
            </a:r>
            <a:r>
              <a:rPr lang="en-US" sz="1400" dirty="0"/>
              <a:t>access to health care and health insurance for citizens of Delaware that lack affordable health care due to being uninsured or under insured;</a:t>
            </a:r>
          </a:p>
          <a:p>
            <a:pPr marL="628650" lvl="1" indent="-171450">
              <a:buFont typeface="Arial" panose="020B0604020202020204" pitchFamily="34" charset="0"/>
              <a:buChar char="•"/>
            </a:pPr>
            <a:r>
              <a:rPr lang="en-US" sz="1400" dirty="0"/>
              <a:t>Making long-term investments to enhance health care infrastructure which meets a public purpose;</a:t>
            </a:r>
          </a:p>
          <a:p>
            <a:pPr marL="628650" lvl="1" indent="-171450">
              <a:buFont typeface="Arial" panose="020B0604020202020204" pitchFamily="34" charset="0"/>
              <a:buChar char="•"/>
            </a:pPr>
            <a:r>
              <a:rPr lang="en-US" sz="1400" dirty="0"/>
              <a:t>Promoting healthy lifestyles, including the prevention and cessation of the use of tobacco, alcohol and other drugs by the citizens of Delaware;</a:t>
            </a:r>
          </a:p>
          <a:p>
            <a:pPr marL="628650" lvl="1" indent="-171450">
              <a:buFont typeface="Arial" panose="020B0604020202020204" pitchFamily="34" charset="0"/>
              <a:buChar char="•"/>
            </a:pPr>
            <a:r>
              <a:rPr lang="en-US" sz="1400" dirty="0"/>
              <a:t>Promoting preventive care for Delawareans in order to detect and avoid adverse health conditions, particularly cancer and other tobacco-related diseases;</a:t>
            </a:r>
          </a:p>
          <a:p>
            <a:pPr marL="628650" lvl="1" indent="-171450">
              <a:buFont typeface="Arial" panose="020B0604020202020204" pitchFamily="34" charset="0"/>
              <a:buChar char="•"/>
            </a:pPr>
            <a:r>
              <a:rPr lang="en-US" sz="1400" dirty="0"/>
              <a:t>Working with the medical community by providing funding for innovative and/or cost effective testing regimens to detect and identify lessor-known but devastating and costly illnesses, such as sarcoidosis and </a:t>
            </a:r>
            <a:r>
              <a:rPr lang="en-US" sz="1400" dirty="0" err="1"/>
              <a:t>hemachromatosis</a:t>
            </a:r>
            <a:r>
              <a:rPr lang="en-US" sz="1400" dirty="0"/>
              <a:t>, fibromyalgia, lupus, </a:t>
            </a:r>
            <a:r>
              <a:rPr lang="en-US" sz="1400" dirty="0" err="1"/>
              <a:t>lyme</a:t>
            </a:r>
            <a:r>
              <a:rPr lang="en-US" sz="1400" dirty="0"/>
              <a:t> disease and chronic fatigue immune deficiency syndrome;</a:t>
            </a:r>
          </a:p>
          <a:p>
            <a:pPr marL="628650" lvl="1" indent="-171450">
              <a:buFont typeface="Arial" panose="020B0604020202020204" pitchFamily="34" charset="0"/>
              <a:buChar char="•"/>
            </a:pPr>
            <a:r>
              <a:rPr lang="en-US" sz="1400" dirty="0"/>
              <a:t>Promoting a payment assistance program for prescription drugs to Delaware's low income senior and disabled citizens who are ineligible for, or do not have, prescription drug benefits or coverage through federal, state or private sources;</a:t>
            </a:r>
          </a:p>
          <a:p>
            <a:pPr marL="628650" lvl="1" indent="-171450">
              <a:buFont typeface="Arial" panose="020B0604020202020204" pitchFamily="34" charset="0"/>
              <a:buChar char="•"/>
            </a:pPr>
            <a:r>
              <a:rPr lang="en-US" sz="1400" dirty="0"/>
              <a:t>Promoting a payment assistance program for Delaware's citizens who suffer from debilitating chronic illnesses, such as diabetes and kidney disease, which are characterized by recurring costs for equipment, tests, and therapy; and/or</a:t>
            </a:r>
          </a:p>
          <a:p>
            <a:pPr marL="628650" lvl="1" indent="-171450">
              <a:buFont typeface="Arial" panose="020B0604020202020204" pitchFamily="34" charset="0"/>
              <a:buChar char="•"/>
            </a:pPr>
            <a:r>
              <a:rPr lang="en-US" sz="1400" dirty="0"/>
              <a:t>Such other expenditures as are deemed necessary in the best interest of the citizens of Delaware provided they shall be made for health related purposes.</a:t>
            </a:r>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3969738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6" y="144974"/>
            <a:ext cx="11289792" cy="461665"/>
          </a:xfrm>
          <a:prstGeom prst="rect">
            <a:avLst/>
          </a:prstGeom>
          <a:noFill/>
        </p:spPr>
        <p:txBody>
          <a:bodyPr wrap="square" rtlCol="0">
            <a:spAutoFit/>
          </a:bodyPr>
          <a:lstStyle/>
          <a:p>
            <a:r>
              <a:rPr lang="en-US" sz="2400" b="1" dirty="0">
                <a:solidFill>
                  <a:schemeClr val="tx1">
                    <a:lumMod val="65000"/>
                    <a:lumOff val="35000"/>
                  </a:schemeClr>
                </a:solidFill>
                <a:latin typeface="Arial Bold" panose="020B0704020202020204" pitchFamily="34" charset="0"/>
                <a:cs typeface="Arial Bold" panose="020B0704020202020204" pitchFamily="34" charset="0"/>
              </a:rPr>
              <a:t>How You Can Help With Four Simple Asks</a:t>
            </a:r>
          </a:p>
        </p:txBody>
      </p:sp>
      <p:sp>
        <p:nvSpPr>
          <p:cNvPr id="2" name="Rectangle 1"/>
          <p:cNvSpPr/>
          <p:nvPr/>
        </p:nvSpPr>
        <p:spPr>
          <a:xfrm>
            <a:off x="603183" y="1306954"/>
            <a:ext cx="9099082" cy="6740307"/>
          </a:xfrm>
          <a:prstGeom prst="rect">
            <a:avLst/>
          </a:prstGeom>
        </p:spPr>
        <p:txBody>
          <a:bodyPr wrap="square">
            <a:spAutoFit/>
          </a:bodyPr>
          <a:lstStyle/>
          <a:p>
            <a:r>
              <a:rPr lang="en-US" sz="2400" dirty="0" smtClean="0"/>
              <a:t>#1--Tobacco </a:t>
            </a:r>
            <a:r>
              <a:rPr lang="en-US" sz="2400" dirty="0"/>
              <a:t>prevention and cessation funding</a:t>
            </a:r>
          </a:p>
          <a:p>
            <a:endParaRPr lang="en-US" sz="2400" dirty="0" smtClean="0"/>
          </a:p>
          <a:p>
            <a:r>
              <a:rPr lang="en-US" dirty="0" smtClean="0"/>
              <a:t>Centers for Disease Control and Prevention </a:t>
            </a:r>
            <a:r>
              <a:rPr lang="en-US" i="1" dirty="0" smtClean="0"/>
              <a:t>Best Practices for Comprehensive Tobacco Control Programs </a:t>
            </a:r>
            <a:r>
              <a:rPr lang="en-US" dirty="0" smtClean="0"/>
              <a:t>includes:</a:t>
            </a:r>
          </a:p>
          <a:p>
            <a:endParaRPr lang="en-US" dirty="0" smtClean="0"/>
          </a:p>
          <a:p>
            <a:r>
              <a:rPr lang="en-US" dirty="0" smtClean="0"/>
              <a:t>State and Community Interventions</a:t>
            </a:r>
          </a:p>
          <a:p>
            <a:r>
              <a:rPr lang="en-US" dirty="0" smtClean="0"/>
              <a:t>Mass-Reach Health Communications Interventions</a:t>
            </a:r>
          </a:p>
          <a:p>
            <a:r>
              <a:rPr lang="en-US" dirty="0" smtClean="0"/>
              <a:t>Cessation Interventions</a:t>
            </a:r>
          </a:p>
          <a:p>
            <a:r>
              <a:rPr lang="en-US" dirty="0" smtClean="0"/>
              <a:t>Surveillance and Evaluation</a:t>
            </a:r>
          </a:p>
          <a:p>
            <a:r>
              <a:rPr lang="en-US" dirty="0" smtClean="0"/>
              <a:t>Infrastructure, Administration and Management</a:t>
            </a:r>
          </a:p>
          <a:p>
            <a:endParaRPr lang="en-US" dirty="0" smtClean="0"/>
          </a:p>
          <a:p>
            <a:r>
              <a:rPr lang="en-US" dirty="0" smtClean="0"/>
              <a:t>Recommendation for Investment in Delaware:</a:t>
            </a:r>
          </a:p>
          <a:p>
            <a:endParaRPr lang="en-US" dirty="0"/>
          </a:p>
          <a:p>
            <a:r>
              <a:rPr lang="en-US" dirty="0" smtClean="0"/>
              <a:t>2002- $8.6 million</a:t>
            </a:r>
          </a:p>
          <a:p>
            <a:r>
              <a:rPr lang="en-US" dirty="0" smtClean="0"/>
              <a:t>2015- $13.0 million</a:t>
            </a: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1342006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6" y="144974"/>
            <a:ext cx="1128979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Bold" panose="020B0704020202020204" pitchFamily="34" charset="0"/>
                <a:cs typeface="Arial Bold" panose="020B0704020202020204" pitchFamily="34" charset="0"/>
              </a:rPr>
              <a:t>How You Can Help With Four Simple Asks</a:t>
            </a:r>
          </a:p>
        </p:txBody>
      </p:sp>
      <p:sp>
        <p:nvSpPr>
          <p:cNvPr id="2" name="Rectangle 1"/>
          <p:cNvSpPr/>
          <p:nvPr/>
        </p:nvSpPr>
        <p:spPr>
          <a:xfrm>
            <a:off x="603183" y="1306954"/>
            <a:ext cx="9099082" cy="646331"/>
          </a:xfrm>
          <a:prstGeom prst="rect">
            <a:avLst/>
          </a:prstGeom>
        </p:spPr>
        <p:txBody>
          <a:bodyPr wrap="square">
            <a:spAutoFit/>
          </a:bodyPr>
          <a:lstStyle/>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760701494"/>
              </p:ext>
            </p:extLst>
          </p:nvPr>
        </p:nvGraphicFramePr>
        <p:xfrm>
          <a:off x="609601" y="1306954"/>
          <a:ext cx="10972798" cy="4493169"/>
        </p:xfrm>
        <a:graphic>
          <a:graphicData uri="http://schemas.openxmlformats.org/drawingml/2006/table">
            <a:tbl>
              <a:tblPr>
                <a:tableStyleId>{5C22544A-7EE6-4342-B048-85BDC9FD1C3A}</a:tableStyleId>
              </a:tblPr>
              <a:tblGrid>
                <a:gridCol w="1002591"/>
                <a:gridCol w="167098"/>
                <a:gridCol w="802073"/>
                <a:gridCol w="167098"/>
                <a:gridCol w="701814"/>
                <a:gridCol w="167098"/>
                <a:gridCol w="969171"/>
                <a:gridCol w="167098"/>
                <a:gridCol w="857772"/>
                <a:gridCol w="167098"/>
                <a:gridCol w="802073"/>
                <a:gridCol w="167098"/>
                <a:gridCol w="679534"/>
                <a:gridCol w="167098"/>
                <a:gridCol w="3988084"/>
              </a:tblGrid>
              <a:tr h="1221009">
                <a:tc>
                  <a:txBody>
                    <a:bodyPr/>
                    <a:lstStyle/>
                    <a:p>
                      <a:pPr algn="ctr" fontAlgn="b"/>
                      <a:r>
                        <a:rPr lang="en-US" sz="1100" u="sng" strike="noStrike">
                          <a:effectLst/>
                        </a:rPr>
                        <a:t>Fiscal Year</a:t>
                      </a:r>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r>
                        <a:rPr lang="en-US" sz="1100" u="sng" strike="noStrike">
                          <a:effectLst/>
                        </a:rPr>
                        <a:t>DHF DPH Tobacco Community Based</a:t>
                      </a:r>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r>
                        <a:rPr lang="en-US" sz="1100" u="sng" strike="noStrike" dirty="0">
                          <a:effectLst/>
                        </a:rPr>
                        <a:t>Change from Base of FY 06-10</a:t>
                      </a:r>
                      <a:endParaRPr lang="en-US" sz="1100" b="1" i="0" u="sng" strike="noStrike" dirty="0">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r>
                        <a:rPr lang="en-US" sz="1100" u="sng" strike="noStrike">
                          <a:effectLst/>
                        </a:rPr>
                        <a:t> DCC AC Recommendations for Tobacco  prevention</a:t>
                      </a:r>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r>
                        <a:rPr lang="en-US" sz="1100" u="sng" strike="noStrike">
                          <a:effectLst/>
                        </a:rPr>
                        <a:t>TOTAL DHF Tobacco Prevention Funds</a:t>
                      </a:r>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r>
                        <a:rPr lang="en-US" sz="1100" u="sng" strike="noStrike">
                          <a:effectLst/>
                        </a:rPr>
                        <a:t>$ Change from Base of FY 06-07</a:t>
                      </a:r>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r>
                        <a:rPr lang="en-US" sz="1100" u="sng" strike="noStrike">
                          <a:effectLst/>
                        </a:rPr>
                        <a:t>% Change from Base of FY 06-07</a:t>
                      </a:r>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r>
                        <a:rPr lang="en-US" sz="1100" u="sng" strike="noStrike">
                          <a:effectLst/>
                        </a:rPr>
                        <a:t>Comments</a:t>
                      </a:r>
                      <a:endParaRPr lang="en-US" sz="1100" b="1" i="0" u="sng" strike="noStrike">
                        <a:solidFill>
                          <a:srgbClr val="000000"/>
                        </a:solidFill>
                        <a:effectLst/>
                        <a:latin typeface="Arial" panose="020B0604020202020204" pitchFamily="34" charset="0"/>
                      </a:endParaRPr>
                    </a:p>
                  </a:txBody>
                  <a:tcPr marL="5570" marR="5570" marT="5570" marB="0" anchor="b"/>
                </a:tc>
              </a:tr>
              <a:tr h="200900">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1" i="0" u="sng" strike="noStrike">
                        <a:solidFill>
                          <a:srgbClr val="000000"/>
                        </a:solidFill>
                        <a:effectLst/>
                        <a:latin typeface="Arial" panose="020B0604020202020204" pitchFamily="34" charset="0"/>
                      </a:endParaRPr>
                    </a:p>
                  </a:txBody>
                  <a:tcPr marL="5570" marR="5570" marT="5570" marB="0" anchor="b"/>
                </a:tc>
              </a:tr>
              <a:tr h="260353">
                <a:tc>
                  <a:txBody>
                    <a:bodyPr/>
                    <a:lstStyle/>
                    <a:p>
                      <a:pPr algn="ctr" fontAlgn="b"/>
                      <a:r>
                        <a:rPr lang="en-US" sz="1100" u="none" strike="noStrike">
                          <a:effectLst/>
                        </a:rPr>
                        <a:t>2006</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$3,490.0</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ctr" fontAlgn="b"/>
                      <a:r>
                        <a:rPr lang="en-US" sz="1100" u="none" strike="noStrike">
                          <a:effectLst/>
                        </a:rPr>
                        <a:t>BASE</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$2,050.0</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$5,540.0</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ctr" fontAlgn="b"/>
                      <a:r>
                        <a:rPr lang="en-US" sz="1100" u="none" strike="noStrike">
                          <a:effectLst/>
                        </a:rPr>
                        <a:t>BASE</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ctr"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ctr" fontAlgn="b"/>
                      <a:r>
                        <a:rPr lang="en-US" sz="1100" u="none" strike="noStrike">
                          <a:effectLst/>
                        </a:rPr>
                        <a:t>BASE</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r>
              <a:tr h="260353">
                <a:tc>
                  <a:txBody>
                    <a:bodyPr/>
                    <a:lstStyle/>
                    <a:p>
                      <a:pPr algn="ctr" fontAlgn="b"/>
                      <a:r>
                        <a:rPr lang="en-US" sz="1100" u="none" strike="noStrike">
                          <a:effectLst/>
                        </a:rPr>
                        <a:t>2007</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$3,490.0</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$0.0</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$2,050.0</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$5,540.0</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$0.0</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r>
              <a:tr h="260353">
                <a:tc>
                  <a:txBody>
                    <a:bodyPr/>
                    <a:lstStyle/>
                    <a:p>
                      <a:pPr algn="ctr" fontAlgn="b"/>
                      <a:r>
                        <a:rPr lang="en-US" sz="1100" u="none" strike="noStrike">
                          <a:effectLst/>
                        </a:rPr>
                        <a:t>2008</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$3,474.2</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t"/>
                      <a:r>
                        <a:rPr lang="en-US" sz="1100" u="none" strike="noStrike">
                          <a:effectLst/>
                        </a:rPr>
                        <a:t>-0.5%</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b"/>
                      <a:r>
                        <a:rPr lang="en-US" sz="1100" u="none" strike="noStrike">
                          <a:effectLst/>
                        </a:rPr>
                        <a:t>$2,050.0</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$5,524.2</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-$15.8</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t"/>
                      <a:r>
                        <a:rPr lang="en-US" sz="1100" u="none" strike="noStrike">
                          <a:effectLst/>
                        </a:rPr>
                        <a:t>-0.3%</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r>
              <a:tr h="260353">
                <a:tc>
                  <a:txBody>
                    <a:bodyPr/>
                    <a:lstStyle/>
                    <a:p>
                      <a:pPr algn="ctr" fontAlgn="b"/>
                      <a:r>
                        <a:rPr lang="en-US" sz="1100" u="none" strike="noStrike">
                          <a:effectLst/>
                        </a:rPr>
                        <a:t>2009</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$3,474.2</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t"/>
                      <a:r>
                        <a:rPr lang="en-US" sz="1100" u="none" strike="noStrike">
                          <a:effectLst/>
                        </a:rPr>
                        <a:t>0.0%</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b"/>
                      <a:r>
                        <a:rPr lang="en-US" sz="1100" u="none" strike="noStrike">
                          <a:effectLst/>
                        </a:rPr>
                        <a:t>$2,050.0</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$5,524.2</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-$15.8</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t"/>
                      <a:r>
                        <a:rPr lang="en-US" sz="1100" u="none" strike="noStrike">
                          <a:effectLst/>
                        </a:rPr>
                        <a:t>-0.3%</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r>
              <a:tr h="260353">
                <a:tc>
                  <a:txBody>
                    <a:bodyPr/>
                    <a:lstStyle/>
                    <a:p>
                      <a:pPr algn="ctr" fontAlgn="b"/>
                      <a:r>
                        <a:rPr lang="en-US" sz="1100" u="none" strike="noStrike">
                          <a:effectLst/>
                        </a:rPr>
                        <a:t>2010</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$3,474.2</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t"/>
                      <a:r>
                        <a:rPr lang="en-US" sz="1100" u="none" strike="noStrike">
                          <a:effectLst/>
                        </a:rPr>
                        <a:t>0.0%</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b"/>
                      <a:r>
                        <a:rPr lang="en-US" sz="1100" u="none" strike="noStrike">
                          <a:effectLst/>
                        </a:rPr>
                        <a:t>$2,050.0</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$5,524.2</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-$15.8</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t"/>
                      <a:r>
                        <a:rPr lang="en-US" sz="1100" u="none" strike="noStrike">
                          <a:effectLst/>
                        </a:rPr>
                        <a:t>-0.3%</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r>
              <a:tr h="494218">
                <a:tc>
                  <a:txBody>
                    <a:bodyPr/>
                    <a:lstStyle/>
                    <a:p>
                      <a:pPr algn="ctr" fontAlgn="t"/>
                      <a:r>
                        <a:rPr lang="en-US" sz="1100" u="none" strike="noStrike">
                          <a:effectLst/>
                        </a:rPr>
                        <a:t>2011</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t"/>
                      <a:r>
                        <a:rPr lang="en-US" sz="1100" u="none" strike="noStrike">
                          <a:effectLst/>
                        </a:rPr>
                        <a:t>$0.0</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t"/>
                      <a:r>
                        <a:rPr lang="en-US" sz="1100" u="none" strike="noStrike">
                          <a:effectLst/>
                        </a:rPr>
                        <a:t>-100.0%</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t"/>
                      <a:r>
                        <a:rPr lang="en-US" sz="1100" u="none" strike="noStrike">
                          <a:effectLst/>
                        </a:rPr>
                        <a:t>$1,500.0</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t"/>
                      <a:r>
                        <a:rPr lang="en-US" sz="1100" u="none" strike="noStrike">
                          <a:effectLst/>
                        </a:rPr>
                        <a:t>$1,500.0</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t"/>
                      <a:r>
                        <a:rPr lang="en-US" sz="1100" u="none" strike="noStrike">
                          <a:effectLst/>
                        </a:rPr>
                        <a:t>-$4,040.0</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t"/>
                      <a:r>
                        <a:rPr lang="en-US" sz="1100" u="none" strike="noStrike">
                          <a:effectLst/>
                        </a:rPr>
                        <a:t>-72.9%</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a:effectLst/>
                        </a:rPr>
                        <a:t>Tobacco line was left off the budget bill.  FIX using $ from prior fiscal years was found ($1,222.2)</a:t>
                      </a:r>
                      <a:endParaRPr lang="en-US" sz="1100" b="0" i="0" u="none" strike="noStrike">
                        <a:solidFill>
                          <a:srgbClr val="000000"/>
                        </a:solidFill>
                        <a:effectLst/>
                        <a:latin typeface="Arial" panose="020B0604020202020204" pitchFamily="34" charset="0"/>
                      </a:endParaRPr>
                    </a:p>
                  </a:txBody>
                  <a:tcPr marL="5570" marR="5570" marT="5570" marB="0"/>
                </a:tc>
              </a:tr>
              <a:tr h="260353">
                <a:tc>
                  <a:txBody>
                    <a:bodyPr/>
                    <a:lstStyle/>
                    <a:p>
                      <a:pPr algn="ctr" fontAlgn="b"/>
                      <a:r>
                        <a:rPr lang="en-US" sz="1100" u="none" strike="noStrike">
                          <a:effectLst/>
                        </a:rPr>
                        <a:t>2012</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$1,862.5</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-46.6%</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$2,022.8</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$3,885.3</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-$1,654.7</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-29.9%</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r>
              <a:tr h="260353">
                <a:tc>
                  <a:txBody>
                    <a:bodyPr/>
                    <a:lstStyle/>
                    <a:p>
                      <a:pPr algn="ctr" fontAlgn="b"/>
                      <a:r>
                        <a:rPr lang="en-US" sz="1100" u="none" strike="noStrike">
                          <a:effectLst/>
                        </a:rPr>
                        <a:t>2013</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$1,862.5</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0.0%</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$2,022.8</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$3,885.3</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-$1,654.7</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-29.9%</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r>
              <a:tr h="260353">
                <a:tc>
                  <a:txBody>
                    <a:bodyPr/>
                    <a:lstStyle/>
                    <a:p>
                      <a:pPr algn="ctr" fontAlgn="b"/>
                      <a:r>
                        <a:rPr lang="en-US" sz="1100" u="none" strike="noStrike">
                          <a:effectLst/>
                        </a:rPr>
                        <a:t>2014</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$1,681.5</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-51.8%</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$2,022.8</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$3,704.3</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-$1,835.7</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r" fontAlgn="b"/>
                      <a:r>
                        <a:rPr lang="en-US" sz="1100" u="none" strike="noStrike">
                          <a:effectLst/>
                        </a:rPr>
                        <a:t>-33.1%</a:t>
                      </a:r>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5570" marR="5570" marT="5570" marB="0" anchor="b"/>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r>
              <a:tr h="494218">
                <a:tc>
                  <a:txBody>
                    <a:bodyPr/>
                    <a:lstStyle/>
                    <a:p>
                      <a:pPr algn="ctr" fontAlgn="t"/>
                      <a:r>
                        <a:rPr lang="en-US" sz="1100" u="none" strike="noStrike">
                          <a:effectLst/>
                        </a:rPr>
                        <a:t>2015</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t"/>
                      <a:r>
                        <a:rPr lang="en-US" sz="1100" u="none" strike="noStrike">
                          <a:effectLst/>
                        </a:rPr>
                        <a:t>$1,681.0</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t"/>
                      <a:r>
                        <a:rPr lang="en-US" sz="1100" u="none" strike="noStrike">
                          <a:effectLst/>
                        </a:rPr>
                        <a:t>-51.8%</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t"/>
                      <a:r>
                        <a:rPr lang="en-US" sz="1100" u="none" strike="noStrike">
                          <a:effectLst/>
                        </a:rPr>
                        <a:t>$2,524.8</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t"/>
                      <a:r>
                        <a:rPr lang="en-US" sz="1100" u="none" strike="noStrike">
                          <a:effectLst/>
                        </a:rPr>
                        <a:t>$4,205.8</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t"/>
                      <a:r>
                        <a:rPr lang="en-US" sz="1100" u="none" strike="noStrike">
                          <a:effectLst/>
                        </a:rPr>
                        <a:t>-$1,334.2</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a:effectLst/>
                        </a:rPr>
                        <a:t> </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r" fontAlgn="t"/>
                      <a:r>
                        <a:rPr lang="en-US" sz="1100" u="none" strike="noStrike">
                          <a:effectLst/>
                        </a:rPr>
                        <a:t>-24.1%</a:t>
                      </a:r>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endParaRPr lang="en-US" sz="1100" b="0" i="0" u="none" strike="noStrike">
                        <a:solidFill>
                          <a:srgbClr val="000000"/>
                        </a:solidFill>
                        <a:effectLst/>
                        <a:latin typeface="Arial" panose="020B0604020202020204" pitchFamily="34" charset="0"/>
                      </a:endParaRPr>
                    </a:p>
                  </a:txBody>
                  <a:tcPr marL="5570" marR="5570" marT="5570" marB="0"/>
                </a:tc>
                <a:tc>
                  <a:txBody>
                    <a:bodyPr/>
                    <a:lstStyle/>
                    <a:p>
                      <a:pPr algn="l" fontAlgn="t"/>
                      <a:r>
                        <a:rPr lang="en-US" sz="1100" u="none" strike="noStrike" dirty="0">
                          <a:effectLst/>
                        </a:rPr>
                        <a:t>Cancer screening funds were shifted to tobacco and additional funding was provided for innovative efforts from DCC</a:t>
                      </a:r>
                      <a:endParaRPr lang="en-US" sz="1100" b="0" i="0" u="none" strike="noStrike" dirty="0">
                        <a:solidFill>
                          <a:srgbClr val="000000"/>
                        </a:solidFill>
                        <a:effectLst/>
                        <a:latin typeface="Arial" panose="020B0604020202020204" pitchFamily="34" charset="0"/>
                      </a:endParaRPr>
                    </a:p>
                  </a:txBody>
                  <a:tcPr marL="5570" marR="5570" marT="5570" marB="0"/>
                </a:tc>
              </a:tr>
            </a:tbl>
          </a:graphicData>
        </a:graphic>
      </p:graphicFrame>
    </p:spTree>
    <p:extLst>
      <p:ext uri="{BB962C8B-B14F-4D97-AF65-F5344CB8AC3E}">
        <p14:creationId xmlns:p14="http://schemas.microsoft.com/office/powerpoint/2010/main" val="2424704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6" y="144974"/>
            <a:ext cx="1128979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Bold" panose="020B0704020202020204" pitchFamily="34" charset="0"/>
                <a:cs typeface="Arial Bold" panose="020B0704020202020204" pitchFamily="34" charset="0"/>
              </a:rPr>
              <a:t>How You Can Help With Four Simple Asks</a:t>
            </a:r>
          </a:p>
        </p:txBody>
      </p:sp>
      <p:sp>
        <p:nvSpPr>
          <p:cNvPr id="2" name="Rectangle 1"/>
          <p:cNvSpPr/>
          <p:nvPr/>
        </p:nvSpPr>
        <p:spPr>
          <a:xfrm>
            <a:off x="603183" y="1306954"/>
            <a:ext cx="9099082" cy="6186309"/>
          </a:xfrm>
          <a:prstGeom prst="rect">
            <a:avLst/>
          </a:prstGeom>
        </p:spPr>
        <p:txBody>
          <a:bodyPr wrap="square">
            <a:spAutoFit/>
          </a:bodyPr>
          <a:lstStyle/>
          <a:p>
            <a:r>
              <a:rPr lang="en-US" sz="2400" dirty="0"/>
              <a:t>#1--Tobacco prevention and cessation funding</a:t>
            </a:r>
          </a:p>
          <a:p>
            <a:endParaRPr lang="en-US" sz="2400" dirty="0"/>
          </a:p>
          <a:p>
            <a:r>
              <a:rPr lang="en-US" sz="2400" dirty="0" smtClean="0"/>
              <a:t>ASK:</a:t>
            </a:r>
          </a:p>
          <a:p>
            <a:endParaRPr lang="en-US" sz="2400" dirty="0" smtClean="0"/>
          </a:p>
          <a:p>
            <a:r>
              <a:rPr lang="en-US" sz="2400" dirty="0" smtClean="0"/>
              <a:t>Talk with the Administration and legislators to educate them about the importance of investing in tobacco prevention and cessation.  Ask them to support the CDC recommended level of $13 million for a comprehensive tobacco control program in Delaware. </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3920263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6" y="144974"/>
            <a:ext cx="11289792" cy="461665"/>
          </a:xfrm>
          <a:prstGeom prst="rect">
            <a:avLst/>
          </a:prstGeom>
          <a:noFill/>
        </p:spPr>
        <p:txBody>
          <a:bodyPr wrap="square" rtlCol="0">
            <a:spAutoFit/>
          </a:bodyPr>
          <a:lstStyle/>
          <a:p>
            <a:r>
              <a:rPr lang="en-US" sz="2400" b="1">
                <a:solidFill>
                  <a:schemeClr val="tx1">
                    <a:lumMod val="65000"/>
                    <a:lumOff val="35000"/>
                  </a:schemeClr>
                </a:solidFill>
                <a:latin typeface="Arial Bold" panose="020B0704020202020204" pitchFamily="34" charset="0"/>
                <a:cs typeface="Arial Bold" panose="020B0704020202020204" pitchFamily="34" charset="0"/>
              </a:rPr>
              <a:t>How You Can Help With Four Simple Asks</a:t>
            </a:r>
            <a:endParaRPr lang="en-US" sz="2400" b="1" dirty="0">
              <a:solidFill>
                <a:schemeClr val="tx1">
                  <a:lumMod val="65000"/>
                  <a:lumOff val="35000"/>
                </a:schemeClr>
              </a:solidFill>
              <a:latin typeface="Arial Bold" panose="020B0704020202020204" pitchFamily="34" charset="0"/>
              <a:cs typeface="Arial Bold" panose="020B0704020202020204" pitchFamily="34" charset="0"/>
            </a:endParaRPr>
          </a:p>
        </p:txBody>
      </p:sp>
      <p:sp>
        <p:nvSpPr>
          <p:cNvPr id="2" name="Rectangle 1"/>
          <p:cNvSpPr/>
          <p:nvPr/>
        </p:nvSpPr>
        <p:spPr>
          <a:xfrm>
            <a:off x="603183" y="1306954"/>
            <a:ext cx="9099082" cy="6186309"/>
          </a:xfrm>
          <a:prstGeom prst="rect">
            <a:avLst/>
          </a:prstGeom>
        </p:spPr>
        <p:txBody>
          <a:bodyPr wrap="square">
            <a:spAutoFit/>
          </a:bodyPr>
          <a:lstStyle/>
          <a:p>
            <a:r>
              <a:rPr lang="en-US" sz="2400" dirty="0" smtClean="0"/>
              <a:t>#2-</a:t>
            </a:r>
            <a:r>
              <a:rPr lang="en-US" sz="2400" dirty="0"/>
              <a:t>-Tobacco </a:t>
            </a:r>
            <a:r>
              <a:rPr lang="en-US" sz="2400" dirty="0" smtClean="0"/>
              <a:t>tax and Other Tobacco Products</a:t>
            </a:r>
          </a:p>
          <a:p>
            <a:r>
              <a:rPr lang="en-US" sz="2400" dirty="0" smtClean="0"/>
              <a:t> </a:t>
            </a:r>
          </a:p>
          <a:p>
            <a:r>
              <a:rPr lang="en-US" sz="2400" dirty="0" smtClean="0"/>
              <a:t>Delaware’s current tobacco tax per pack is $1.60 </a:t>
            </a:r>
          </a:p>
          <a:p>
            <a:endParaRPr lang="en-US" sz="2400" dirty="0" smtClean="0"/>
          </a:p>
          <a:p>
            <a:r>
              <a:rPr lang="en-US" sz="2400" dirty="0" smtClean="0"/>
              <a:t>Delaware’s current other tobacco product tax is 15% of wholesale, except for moist snuff which is taxed at $.54 per ounce</a:t>
            </a:r>
          </a:p>
          <a:p>
            <a:endParaRPr lang="en-US" sz="2400" dirty="0"/>
          </a:p>
          <a:p>
            <a:r>
              <a:rPr lang="en-US" sz="2400" dirty="0" smtClean="0"/>
              <a:t>Tobacco taxes currently go in to the General Fund </a:t>
            </a:r>
          </a:p>
          <a:p>
            <a:endParaRPr lang="en-US" sz="2400" dirty="0" smtClean="0"/>
          </a:p>
          <a:p>
            <a:r>
              <a:rPr lang="en-US" sz="2400" dirty="0" smtClean="0"/>
              <a:t>Average cost for a pack of cigarettes is $5.45</a:t>
            </a:r>
            <a:endParaRPr lang="en-US" sz="2400" dirty="0"/>
          </a:p>
          <a:p>
            <a:endParaRPr lang="en-US" sz="1200" dirty="0"/>
          </a:p>
          <a:p>
            <a:pPr marL="342900" indent="-342900">
              <a:buFont typeface="Arial" panose="020B0604020202020204" pitchFamily="34" charset="0"/>
              <a:buChar char="•"/>
            </a:pPr>
            <a:endParaRPr lang="en-US" sz="1200" dirty="0" smtClean="0"/>
          </a:p>
          <a:p>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105386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56" y="144974"/>
            <a:ext cx="11289792" cy="461665"/>
          </a:xfrm>
          <a:prstGeom prst="rect">
            <a:avLst/>
          </a:prstGeom>
          <a:noFill/>
        </p:spPr>
        <p:txBody>
          <a:bodyPr wrap="square" rtlCol="0">
            <a:spAutoFit/>
          </a:bodyPr>
          <a:lstStyle/>
          <a:p>
            <a:r>
              <a:rPr lang="en-US" sz="2400" b="1">
                <a:solidFill>
                  <a:schemeClr val="tx1">
                    <a:lumMod val="65000"/>
                    <a:lumOff val="35000"/>
                  </a:schemeClr>
                </a:solidFill>
                <a:latin typeface="Arial Bold" panose="020B0704020202020204" pitchFamily="34" charset="0"/>
                <a:cs typeface="Arial Bold" panose="020B0704020202020204" pitchFamily="34" charset="0"/>
              </a:rPr>
              <a:t>How You Can Help With Four Simple Asks</a:t>
            </a:r>
            <a:endParaRPr lang="en-US" sz="2400" b="1" dirty="0">
              <a:solidFill>
                <a:schemeClr val="tx1">
                  <a:lumMod val="65000"/>
                  <a:lumOff val="35000"/>
                </a:schemeClr>
              </a:solidFill>
              <a:latin typeface="Arial Bold" panose="020B0704020202020204" pitchFamily="34" charset="0"/>
              <a:cs typeface="Arial Bold" panose="020B0704020202020204" pitchFamily="34" charset="0"/>
            </a:endParaRPr>
          </a:p>
        </p:txBody>
      </p:sp>
      <p:sp>
        <p:nvSpPr>
          <p:cNvPr id="2" name="Rectangle 1"/>
          <p:cNvSpPr/>
          <p:nvPr/>
        </p:nvSpPr>
        <p:spPr>
          <a:xfrm>
            <a:off x="603183" y="1306954"/>
            <a:ext cx="9099082" cy="6617196"/>
          </a:xfrm>
          <a:prstGeom prst="rect">
            <a:avLst/>
          </a:prstGeom>
        </p:spPr>
        <p:txBody>
          <a:bodyPr wrap="square">
            <a:spAutoFit/>
          </a:bodyPr>
          <a:lstStyle/>
          <a:p>
            <a:r>
              <a:rPr lang="en-US" sz="2400" dirty="0" smtClean="0"/>
              <a:t>#2-</a:t>
            </a:r>
            <a:r>
              <a:rPr lang="en-US" sz="2400" dirty="0"/>
              <a:t>-Tobacco </a:t>
            </a:r>
            <a:r>
              <a:rPr lang="en-US" sz="2400" dirty="0" smtClean="0"/>
              <a:t>tax and Other Tobacco Products</a:t>
            </a:r>
          </a:p>
          <a:p>
            <a:r>
              <a:rPr lang="en-US" sz="2400" dirty="0" smtClean="0"/>
              <a:t> </a:t>
            </a:r>
          </a:p>
          <a:p>
            <a:r>
              <a:rPr lang="en-US" sz="2000" dirty="0" smtClean="0"/>
              <a:t>Average state cigarette excise tax: $1.54 per pack (20 per pack)</a:t>
            </a:r>
          </a:p>
          <a:p>
            <a:r>
              <a:rPr lang="en-US" sz="2000" dirty="0" smtClean="0"/>
              <a:t>Average cigarette tax in major tobacco states: $.48 cents per pack</a:t>
            </a:r>
          </a:p>
          <a:p>
            <a:r>
              <a:rPr lang="en-US" sz="2000" dirty="0" smtClean="0"/>
              <a:t>Average cigarette tax in non-tobacco states: $1.68 per pack</a:t>
            </a:r>
          </a:p>
          <a:p>
            <a:r>
              <a:rPr lang="en-US" sz="2000" dirty="0" smtClean="0"/>
              <a:t> </a:t>
            </a:r>
          </a:p>
          <a:p>
            <a:r>
              <a:rPr lang="en-US" sz="2000" dirty="0" smtClean="0"/>
              <a:t>Surrounding state taxes per pack:</a:t>
            </a:r>
          </a:p>
          <a:p>
            <a:r>
              <a:rPr lang="en-US" sz="2000" dirty="0" smtClean="0"/>
              <a:t>							</a:t>
            </a:r>
          </a:p>
          <a:p>
            <a:r>
              <a:rPr lang="en-US" sz="2000" dirty="0"/>
              <a:t>	</a:t>
            </a:r>
            <a:r>
              <a:rPr lang="en-US" sz="2000" dirty="0" smtClean="0"/>
              <a:t>PA	$1.60 per pack + 6% sales tax	 (Philadelphia $3.60 per pack+8% sales tax )		NJ   $2.70 per pack + 7% sales tax</a:t>
            </a:r>
          </a:p>
          <a:p>
            <a:r>
              <a:rPr lang="en-US" sz="2000" dirty="0"/>
              <a:t>	</a:t>
            </a:r>
            <a:r>
              <a:rPr lang="en-US" sz="2000" dirty="0" smtClean="0"/>
              <a:t>MD $2.00 per pack + 6% sales tax</a:t>
            </a:r>
          </a:p>
          <a:p>
            <a:endParaRPr lang="en-US" sz="2000" dirty="0"/>
          </a:p>
          <a:p>
            <a:r>
              <a:rPr lang="en-US" sz="2000" dirty="0" smtClean="0"/>
              <a:t>	DE  $1.60 per pack + 0% sales tax</a:t>
            </a:r>
            <a:endParaRPr lang="en-US" sz="2000" dirty="0"/>
          </a:p>
          <a:p>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endParaRPr lang="en-US" sz="1200" dirty="0" smtClean="0"/>
          </a:p>
          <a:p>
            <a:pPr marL="342900" indent="-342900">
              <a:buFont typeface="Arial" panose="020B0604020202020204" pitchFamily="34" charset="0"/>
              <a:buChar char="•"/>
            </a:pPr>
            <a:endParaRPr lang="en-US" sz="1200" dirty="0"/>
          </a:p>
        </p:txBody>
      </p:sp>
    </p:spTree>
    <p:extLst>
      <p:ext uri="{BB962C8B-B14F-4D97-AF65-F5344CB8AC3E}">
        <p14:creationId xmlns:p14="http://schemas.microsoft.com/office/powerpoint/2010/main" val="4081648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8771A3F3485740B57A87878AF5FABC" ma:contentTypeVersion="14" ma:contentTypeDescription="Create a new document." ma:contentTypeScope="" ma:versionID="34895bf3feda74bf925e8a5758482d59">
  <xsd:schema xmlns:xsd="http://www.w3.org/2001/XMLSchema" xmlns:xs="http://www.w3.org/2001/XMLSchema" xmlns:p="http://schemas.microsoft.com/office/2006/metadata/properties" xmlns:ns2="8a0cb1d4-b2cc-44cd-bd04-e37f40403b87" targetNamespace="http://schemas.microsoft.com/office/2006/metadata/properties" ma:root="true" ma:fieldsID="a8a1da77b4418fececa3ea0dd8a6cf88" ns2:_="">
    <xsd:import namespace="8a0cb1d4-b2cc-44cd-bd04-e37f40403b87"/>
    <xsd:element name="properties">
      <xsd:complexType>
        <xsd:sequence>
          <xsd:element name="documentManagement">
            <xsd:complexType>
              <xsd:all>
                <xsd:element ref="ns2:Organization"/>
                <xsd:element ref="ns2:Functional_x0020_Area" minOccurs="0"/>
                <xsd:element ref="ns2:Category" minOccurs="0"/>
                <xsd:element ref="ns2:Major_x0020_Project_x002f_Initiative" minOccurs="0"/>
                <xsd:element ref="ns2:Archival_x0020_Date"/>
                <xsd:element ref="ns2:Security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cb1d4-b2cc-44cd-bd04-e37f40403b87" elementFormDefault="qualified">
    <xsd:import namespace="http://schemas.microsoft.com/office/2006/documentManagement/types"/>
    <xsd:import namespace="http://schemas.microsoft.com/office/infopath/2007/PartnerControls"/>
    <xsd:element name="Organization" ma:index="2" ma:displayName="Organization" ma:default="All" ma:description="" ma:format="Dropdown" ma:internalName="Organization">
      <xsd:simpleType>
        <xsd:restriction base="dms:Choice">
          <xsd:enumeration value="All"/>
          <xsd:enumeration value="National Office"/>
          <xsd:enumeration value="California"/>
          <xsd:enumeration value="Mid-Atlantic"/>
          <xsd:enumeration value="Midland States"/>
          <xsd:enumeration value="Mountain Pacific"/>
          <xsd:enumeration value="Northeast"/>
          <xsd:enumeration value="Plains-Gulf"/>
          <xsd:enumeration value="Southeast"/>
          <xsd:enumeration value="Southwest"/>
          <xsd:enumeration value="Upper Midwest"/>
        </xsd:restriction>
      </xsd:simpleType>
    </xsd:element>
    <xsd:element name="Functional_x0020_Area" ma:index="3" nillable="true" ma:displayName="Functional Area" ma:internalName="Functional_x0020_Area" ma:requiredMultiChoice="true">
      <xsd:complexType>
        <xsd:complexContent>
          <xsd:extension base="dms:MultiChoice">
            <xsd:sequence>
              <xsd:element name="Value" maxOccurs="unbounded" minOccurs="0" nillable="true">
                <xsd:simpleType>
                  <xsd:restriction base="dms:Choice">
                    <xsd:enumeration value="Key Documents"/>
                    <xsd:enumeration value="Communications and Marketing"/>
                    <xsd:enumeration value="Constituent Relationship Management"/>
                    <xsd:enumeration value="Data and Statistics"/>
                    <xsd:enumeration value="Development"/>
                    <xsd:enumeration value="Digital Strategy"/>
                    <xsd:enumeration value="Field Support"/>
                    <xsd:enumeration value="Finance"/>
                    <xsd:enumeration value="Governance"/>
                    <xsd:enumeration value="Health Education"/>
                    <xsd:enumeration value="Human Resources"/>
                    <xsd:enumeration value="Learning and Professional Development"/>
                    <xsd:enumeration value="LUNG FORCE"/>
                    <xsd:enumeration value="National Policy and Advocacy"/>
                    <xsd:enumeration value="Research"/>
                    <xsd:enumeration value="Volunteerism"/>
                  </xsd:restriction>
                </xsd:simpleType>
              </xsd:element>
            </xsd:sequence>
          </xsd:extension>
        </xsd:complexContent>
      </xsd:complexType>
    </xsd:element>
    <xsd:element name="Category" ma:index="4" nillable="true" ma:displayName="Category" ma:description="" ma:internalName="Category">
      <xsd:complexType>
        <xsd:complexContent>
          <xsd:extension base="dms:MultiChoice">
            <xsd:sequence>
              <xsd:element name="Value" maxOccurs="unbounded" minOccurs="0" nillable="true">
                <xsd:simpleType>
                  <xsd:restriction base="dms:Choice">
                    <xsd:enumeration value="Air Quality"/>
                    <xsd:enumeration value="Asthma"/>
                    <xsd:enumeration value="Brand"/>
                    <xsd:enumeration value="Business Rules"/>
                    <xsd:enumeration value="Clean Cars"/>
                    <xsd:enumeration value="Climate"/>
                    <xsd:enumeration value="Committees"/>
                    <xsd:enumeration value="COPD"/>
                    <xsd:enumeration value="Creative"/>
                    <xsd:enumeration value="Data and Statistics"/>
                    <xsd:enumeration value="Direct Response"/>
                    <xsd:enumeration value="Directories"/>
                    <xsd:enumeration value="Disasters"/>
                    <xsd:enumeration value="Diversity"/>
                    <xsd:enumeration value="Factsheets"/>
                    <xsd:enumeration value="Help Documents"/>
                    <xsd:enumeration value="Indoor Air"/>
                    <xsd:enumeration value="Influenza"/>
                    <xsd:enumeration value="Logo"/>
                    <xsd:enumeration value="Lung Cancer"/>
                    <xsd:enumeration value="Major Gifts"/>
                    <xsd:enumeration value="Online Marketing"/>
                    <xsd:enumeration value="Other Lung Diseases"/>
                    <xsd:enumeration value="Outdoor Air"/>
                    <xsd:enumeration value="Planned Giving"/>
                    <xsd:enumeration value="Policy Guidance"/>
                    <xsd:enumeration value="Publications"/>
                    <xsd:enumeration value="Radon"/>
                    <xsd:enumeration value="Special Events"/>
                    <xsd:enumeration value="Status Updates"/>
                    <xsd:enumeration value="Strategic Planning"/>
                    <xsd:enumeration value="Tobacco Cessation"/>
                    <xsd:enumeration value="Tobacco Control"/>
                    <xsd:enumeration value="Toolkit"/>
                    <xsd:enumeration value="Training"/>
                    <xsd:enumeration value="Website"/>
                  </xsd:restriction>
                </xsd:simpleType>
              </xsd:element>
            </xsd:sequence>
          </xsd:extension>
        </xsd:complexContent>
      </xsd:complexType>
    </xsd:element>
    <xsd:element name="Major_x0020_Project_x002f_Initiative" ma:index="5" nillable="true" ma:displayName="Major Project/Initiative" ma:internalName="Major_x0020_Project_x002f_Initiative">
      <xsd:complexType>
        <xsd:complexContent>
          <xsd:extension base="dms:MultiChoice">
            <xsd:sequence>
              <xsd:element name="Value" maxOccurs="unbounded" minOccurs="0" nillable="true">
                <xsd:simpleType>
                  <xsd:restriction base="dms:Choice">
                    <xsd:enumeration value="Action Network"/>
                    <xsd:enumeration value="Advocacy Committee"/>
                    <xsd:enumeration value="AirMail"/>
                    <xsd:enumeration value="Asthma Clinical Research Centers - ACRC"/>
                    <xsd:enumeration value="Asthma Educator Institute"/>
                    <xsd:enumeration value="Asthma-Friendly Schools Initiative"/>
                    <xsd:enumeration value="Audit and Risk Oversight Committee"/>
                    <xsd:enumeration value="Back to School with Asthma"/>
                    <xsd:enumeration value="Better Breathers Clubs"/>
                    <xsd:enumeration value="Blackbaud/Convio"/>
                    <xsd:enumeration value="Breathe Well, Live Well"/>
                    <xsd:enumeration value="Camper Reg"/>
                    <xsd:enumeration value="Career Ladder-Awards and Grants"/>
                    <xsd:enumeration value="Chairs Committee"/>
                    <xsd:enumeration value="Christmas Seals"/>
                    <xsd:enumeration value="Communications &amp; Marketing Committee"/>
                    <xsd:enumeration value="COPD Awareness Month"/>
                    <xsd:enumeration value="CVS"/>
                    <xsd:enumeration value="Direct Response Advisory Council"/>
                    <xsd:enumeration value="Disparity Reports"/>
                    <xsd:enumeration value="Diversity Committee"/>
                    <xsd:enumeration value="Education Committee"/>
                    <xsd:enumeration value="Executive Committee"/>
                    <xsd:enumeration value="Facing Lung Cancer"/>
                    <xsd:enumeration value="Field Operations Committee"/>
                    <xsd:enumeration value="Finance Committee"/>
                    <xsd:enumeration value="Freedom from Smoking - FFS"/>
                    <xsd:enumeration value="Governance Committee"/>
                    <xsd:enumeration value="Grants"/>
                    <xsd:enumeration value="Greater Giving"/>
                    <xsd:enumeration value="Healthy Air Campaign"/>
                    <xsd:enumeration value="Helping Smokers Quit"/>
                    <xsd:enumeration value="IAQ Tools for Schools"/>
                    <xsd:enumeration value="Insurance Auto Auction - IAA"/>
                    <xsd:enumeration value="Leadership Council"/>
                    <xsd:enumeration value="Local Technology Administrators - LTA"/>
                    <xsd:enumeration value="Lung Cancer Awareness Month"/>
                    <xsd:enumeration value="Lung Connection"/>
                    <xsd:enumeration value="Lung Force"/>
                    <xsd:enumeration value="Lung Force Expo"/>
                    <xsd:enumeration value="Lung Force Turquoise Take Over"/>
                    <xsd:enumeration value="Lung Force Walk"/>
                    <xsd:enumeration value="Lung Helpline"/>
                    <xsd:enumeration value="LungNet"/>
                    <xsd:enumeration value="My Fighting for Air Community"/>
                    <xsd:enumeration value="National Air Quality Standards - NAAQS"/>
                    <xsd:enumeration value="National Board"/>
                    <xsd:enumeration value="News of Note"/>
                    <xsd:enumeration value="Open Airways For Schools"/>
                    <xsd:enumeration value="Philanthropy Committee"/>
                    <xsd:enumeration value="Public Policy Brief"/>
                    <xsd:enumeration value="Quitter in You"/>
                    <xsd:enumeration value="Research Awards Nationwide"/>
                    <xsd:enumeration value="Residential Campaign"/>
                    <xsd:enumeration value="ROI"/>
                    <xsd:enumeration value="Scientific Advisory Committee"/>
                    <xsd:enumeration value="State of the Air - SOTA"/>
                    <xsd:enumeration value="State of Tobacco Control - SOTC"/>
                    <xsd:enumeration value="Stair Climb"/>
                    <xsd:enumeration value="State Legislated Actions on Tobacco Issues - SLATI"/>
                    <xsd:enumeration value="Strategic Planning Committee"/>
                    <xsd:enumeration value="Vehicle Donation Program"/>
                    <xsd:enumeration value="Volunteer Development Committee"/>
                  </xsd:restriction>
                </xsd:simpleType>
              </xsd:element>
            </xsd:sequence>
          </xsd:extension>
        </xsd:complexContent>
      </xsd:complexType>
    </xsd:element>
    <xsd:element name="Archival_x0020_Date" ma:index="6" ma:displayName="Archival Date" ma:format="DateOnly" ma:internalName="Archival_x0020_Date">
      <xsd:simpleType>
        <xsd:restriction base="dms:DateTime"/>
      </xsd:simpleType>
    </xsd:element>
    <xsd:element name="Security0" ma:index="15" ma:displayName="Security" ma:default="Staff and Volunteers" ma:description="Is this visible to only staff, or volunteers as well?" ma:format="Dropdown" ma:internalName="Security0">
      <xsd:simpleType>
        <xsd:restriction base="dms:Choice">
          <xsd:enumeration value="Staff and Volunteers"/>
          <xsd:enumeration value="Staff Only"/>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chival_x0020_Date xmlns="8a0cb1d4-b2cc-44cd-bd04-e37f40403b87">2016-06-30T04:00:00+00:00</Archival_x0020_Date>
    <Security0 xmlns="8a0cb1d4-b2cc-44cd-bd04-e37f40403b87">Staff Only</Security0>
    <Functional_x0020_Area xmlns="8a0cb1d4-b2cc-44cd-bd04-e37f40403b87">
      <Value>Communications and Marketing</Value>
      <Value>LUNG FORCE</Value>
    </Functional_x0020_Area>
    <Major_x0020_Project_x002f_Initiative xmlns="8a0cb1d4-b2cc-44cd-bd04-e37f40403b87"/>
    <Category xmlns="8a0cb1d4-b2cc-44cd-bd04-e37f40403b87">
      <Value>Brand</Value>
      <Value>Creative</Value>
      <Value>Toolkit</Value>
    </Category>
    <Organization xmlns="8a0cb1d4-b2cc-44cd-bd04-e37f40403b87">All</Organization>
  </documentManagement>
</p:properties>
</file>

<file path=customXml/itemProps1.xml><?xml version="1.0" encoding="utf-8"?>
<ds:datastoreItem xmlns:ds="http://schemas.openxmlformats.org/officeDocument/2006/customXml" ds:itemID="{C27C2401-7940-4202-9CB9-15D2DB57E4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cb1d4-b2cc-44cd-bd04-e37f40403b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B5B968-D7A2-4E21-A4BC-7291CE3533D0}">
  <ds:schemaRefs>
    <ds:schemaRef ds:uri="http://schemas.microsoft.com/sharepoint/v3/contenttype/forms"/>
  </ds:schemaRefs>
</ds:datastoreItem>
</file>

<file path=customXml/itemProps3.xml><?xml version="1.0" encoding="utf-8"?>
<ds:datastoreItem xmlns:ds="http://schemas.openxmlformats.org/officeDocument/2006/customXml" ds:itemID="{9D88C3B9-8B93-48C2-8C69-830BD6004E3C}">
  <ds:schemaRefs>
    <ds:schemaRef ds:uri="http://schemas.openxmlformats.org/package/2006/metadata/core-properties"/>
    <ds:schemaRef ds:uri="http://purl.org/dc/dcmitype/"/>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elements/1.1/"/>
    <ds:schemaRef ds:uri="8a0cb1d4-b2cc-44cd-bd04-e37f40403b8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7154</TotalTime>
  <Words>1501</Words>
  <Application>Microsoft Office PowerPoint</Application>
  <PresentationFormat>Widescreen</PresentationFormat>
  <Paragraphs>418</Paragraphs>
  <Slides>24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Bold</vt:lpstr>
      <vt:lpstr>Calibri</vt:lpstr>
      <vt:lpstr>Lato Black</vt:lpstr>
      <vt:lpstr>Times New Roman</vt:lpstr>
      <vt:lpstr>Tinos</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 Brand Refresh PPT Template Arial</dc:title>
  <dc:creator>JOE PISARCHICK</dc:creator>
  <cp:lastModifiedBy>Dante LaPenta</cp:lastModifiedBy>
  <cp:revision>328</cp:revision>
  <cp:lastPrinted>2014-02-26T20:53:15Z</cp:lastPrinted>
  <dcterms:created xsi:type="dcterms:W3CDTF">2013-07-02T10:27:00Z</dcterms:created>
  <dcterms:modified xsi:type="dcterms:W3CDTF">2015-04-13T15:16:51Z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0x010100598771A3F3485740B57A87878AF5FABC</vt:lpwstr>
  </property>
</Properties>
</file>